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706" r:id="rId4"/>
  </p:sldMasterIdLst>
  <p:notesMasterIdLst>
    <p:notesMasterId r:id="rId48"/>
  </p:notesMasterIdLst>
  <p:handoutMasterIdLst>
    <p:handoutMasterId r:id="rId49"/>
  </p:handoutMasterIdLst>
  <p:sldIdLst>
    <p:sldId id="256" r:id="rId5"/>
    <p:sldId id="517" r:id="rId6"/>
    <p:sldId id="519" r:id="rId7"/>
    <p:sldId id="518" r:id="rId8"/>
    <p:sldId id="521" r:id="rId9"/>
    <p:sldId id="522" r:id="rId10"/>
    <p:sldId id="523" r:id="rId11"/>
    <p:sldId id="549" r:id="rId12"/>
    <p:sldId id="550" r:id="rId13"/>
    <p:sldId id="551" r:id="rId14"/>
    <p:sldId id="552" r:id="rId15"/>
    <p:sldId id="553" r:id="rId16"/>
    <p:sldId id="554" r:id="rId17"/>
    <p:sldId id="555" r:id="rId18"/>
    <p:sldId id="556" r:id="rId19"/>
    <p:sldId id="557" r:id="rId20"/>
    <p:sldId id="558" r:id="rId21"/>
    <p:sldId id="559" r:id="rId22"/>
    <p:sldId id="560" r:id="rId23"/>
    <p:sldId id="561" r:id="rId24"/>
    <p:sldId id="562" r:id="rId25"/>
    <p:sldId id="563" r:id="rId26"/>
    <p:sldId id="564" r:id="rId27"/>
    <p:sldId id="565" r:id="rId28"/>
    <p:sldId id="566" r:id="rId29"/>
    <p:sldId id="567" r:id="rId30"/>
    <p:sldId id="568" r:id="rId31"/>
    <p:sldId id="569" r:id="rId32"/>
    <p:sldId id="570" r:id="rId33"/>
    <p:sldId id="571" r:id="rId34"/>
    <p:sldId id="572" r:id="rId35"/>
    <p:sldId id="573" r:id="rId36"/>
    <p:sldId id="574" r:id="rId37"/>
    <p:sldId id="575" r:id="rId38"/>
    <p:sldId id="576" r:id="rId39"/>
    <p:sldId id="577" r:id="rId40"/>
    <p:sldId id="578" r:id="rId41"/>
    <p:sldId id="579" r:id="rId42"/>
    <p:sldId id="580" r:id="rId43"/>
    <p:sldId id="581" r:id="rId44"/>
    <p:sldId id="582" r:id="rId45"/>
    <p:sldId id="583" r:id="rId46"/>
    <p:sldId id="584" r:id="rId47"/>
  </p:sldIdLst>
  <p:sldSz cx="9144000" cy="6858000" type="screen4x3"/>
  <p:notesSz cx="9928225" cy="6797675"/>
  <p:custDataLst>
    <p:tags r:id="rId50"/>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0"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53939"/>
    <a:srgbClr val="F9B277"/>
    <a:srgbClr val="FFB3B3"/>
    <a:srgbClr val="FCD5B5"/>
    <a:srgbClr val="92D050"/>
    <a:srgbClr val="FF7575"/>
    <a:srgbClr val="D7E4BD"/>
    <a:srgbClr val="B21212"/>
    <a:srgbClr val="FF81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82" autoAdjust="0"/>
    <p:restoredTop sz="94646" autoAdjust="0"/>
  </p:normalViewPr>
  <p:slideViewPr>
    <p:cSldViewPr>
      <p:cViewPr varScale="1">
        <p:scale>
          <a:sx n="74" d="100"/>
          <a:sy n="74" d="100"/>
        </p:scale>
        <p:origin x="1476"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tags" Target="tags/tag1.xml"/><Relationship Id="rId55"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02/08/2018</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8/2/2018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1055867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37364717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403724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42888215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11490098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25132656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17534942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94280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2508144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1865179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8252729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4487070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25224057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11918399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33290012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24</a:t>
            </a:fld>
            <a:endParaRPr lang="en-GB" dirty="0">
              <a:solidFill>
                <a:prstClr val="black"/>
              </a:solidFill>
            </a:endParaRPr>
          </a:p>
        </p:txBody>
      </p:sp>
    </p:spTree>
    <p:extLst>
      <p:ext uri="{BB962C8B-B14F-4D97-AF65-F5344CB8AC3E}">
        <p14:creationId xmlns:p14="http://schemas.microsoft.com/office/powerpoint/2010/main" val="9144572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25</a:t>
            </a:fld>
            <a:endParaRPr lang="en-GB" dirty="0">
              <a:solidFill>
                <a:prstClr val="black"/>
              </a:solidFill>
            </a:endParaRPr>
          </a:p>
        </p:txBody>
      </p:sp>
    </p:spTree>
    <p:extLst>
      <p:ext uri="{BB962C8B-B14F-4D97-AF65-F5344CB8AC3E}">
        <p14:creationId xmlns:p14="http://schemas.microsoft.com/office/powerpoint/2010/main" val="25570248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26</a:t>
            </a:fld>
            <a:endParaRPr lang="en-GB" dirty="0">
              <a:solidFill>
                <a:prstClr val="black"/>
              </a:solidFill>
            </a:endParaRPr>
          </a:p>
        </p:txBody>
      </p:sp>
    </p:spTree>
    <p:extLst>
      <p:ext uri="{BB962C8B-B14F-4D97-AF65-F5344CB8AC3E}">
        <p14:creationId xmlns:p14="http://schemas.microsoft.com/office/powerpoint/2010/main" val="7854493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27</a:t>
            </a:fld>
            <a:endParaRPr lang="en-GB" dirty="0">
              <a:solidFill>
                <a:prstClr val="black"/>
              </a:solidFill>
            </a:endParaRPr>
          </a:p>
        </p:txBody>
      </p:sp>
    </p:spTree>
    <p:extLst>
      <p:ext uri="{BB962C8B-B14F-4D97-AF65-F5344CB8AC3E}">
        <p14:creationId xmlns:p14="http://schemas.microsoft.com/office/powerpoint/2010/main" val="10918140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40002285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26416343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084377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180865506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33802887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51493236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8861758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extLst>
      <p:ext uri="{BB962C8B-B14F-4D97-AF65-F5344CB8AC3E}">
        <p14:creationId xmlns:p14="http://schemas.microsoft.com/office/powerpoint/2010/main" val="3599959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35</a:t>
            </a:fld>
            <a:endParaRPr lang="en-GB" dirty="0"/>
          </a:p>
        </p:txBody>
      </p:sp>
    </p:spTree>
    <p:extLst>
      <p:ext uri="{BB962C8B-B14F-4D97-AF65-F5344CB8AC3E}">
        <p14:creationId xmlns:p14="http://schemas.microsoft.com/office/powerpoint/2010/main" val="336272584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36</a:t>
            </a:fld>
            <a:endParaRPr lang="en-GB" dirty="0"/>
          </a:p>
        </p:txBody>
      </p:sp>
    </p:spTree>
    <p:extLst>
      <p:ext uri="{BB962C8B-B14F-4D97-AF65-F5344CB8AC3E}">
        <p14:creationId xmlns:p14="http://schemas.microsoft.com/office/powerpoint/2010/main" val="183488375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37</a:t>
            </a:fld>
            <a:endParaRPr lang="en-GB" dirty="0"/>
          </a:p>
        </p:txBody>
      </p:sp>
    </p:spTree>
    <p:extLst>
      <p:ext uri="{BB962C8B-B14F-4D97-AF65-F5344CB8AC3E}">
        <p14:creationId xmlns:p14="http://schemas.microsoft.com/office/powerpoint/2010/main" val="24802931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38</a:t>
            </a:fld>
            <a:endParaRPr lang="en-GB" dirty="0"/>
          </a:p>
        </p:txBody>
      </p:sp>
    </p:spTree>
    <p:extLst>
      <p:ext uri="{BB962C8B-B14F-4D97-AF65-F5344CB8AC3E}">
        <p14:creationId xmlns:p14="http://schemas.microsoft.com/office/powerpoint/2010/main" val="82244457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39</a:t>
            </a:fld>
            <a:endParaRPr lang="en-GB" dirty="0"/>
          </a:p>
        </p:txBody>
      </p:sp>
    </p:spTree>
    <p:extLst>
      <p:ext uri="{BB962C8B-B14F-4D97-AF65-F5344CB8AC3E}">
        <p14:creationId xmlns:p14="http://schemas.microsoft.com/office/powerpoint/2010/main" val="30064516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29350403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40</a:t>
            </a:fld>
            <a:endParaRPr lang="en-GB" dirty="0"/>
          </a:p>
        </p:txBody>
      </p:sp>
    </p:spTree>
    <p:extLst>
      <p:ext uri="{BB962C8B-B14F-4D97-AF65-F5344CB8AC3E}">
        <p14:creationId xmlns:p14="http://schemas.microsoft.com/office/powerpoint/2010/main" val="221068043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41</a:t>
            </a:fld>
            <a:endParaRPr lang="en-GB" dirty="0"/>
          </a:p>
        </p:txBody>
      </p:sp>
    </p:spTree>
    <p:extLst>
      <p:ext uri="{BB962C8B-B14F-4D97-AF65-F5344CB8AC3E}">
        <p14:creationId xmlns:p14="http://schemas.microsoft.com/office/powerpoint/2010/main" val="76483012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42</a:t>
            </a:fld>
            <a:endParaRPr lang="en-GB" dirty="0"/>
          </a:p>
        </p:txBody>
      </p:sp>
    </p:spTree>
    <p:extLst>
      <p:ext uri="{BB962C8B-B14F-4D97-AF65-F5344CB8AC3E}">
        <p14:creationId xmlns:p14="http://schemas.microsoft.com/office/powerpoint/2010/main" val="24425008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43</a:t>
            </a:fld>
            <a:endParaRPr lang="en-GB" dirty="0"/>
          </a:p>
        </p:txBody>
      </p:sp>
    </p:spTree>
    <p:extLst>
      <p:ext uri="{BB962C8B-B14F-4D97-AF65-F5344CB8AC3E}">
        <p14:creationId xmlns:p14="http://schemas.microsoft.com/office/powerpoint/2010/main" val="30535235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108798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281862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207291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365788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6239393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24.xml"/><Relationship Id="rId2" Type="http://schemas.openxmlformats.org/officeDocument/2006/relationships/slide" Target="../slides/slide8.xml"/><Relationship Id="rId1" Type="http://schemas.openxmlformats.org/officeDocument/2006/relationships/slideMaster" Target="../slideMasters/slideMaster1.xml"/><Relationship Id="rId6" Type="http://schemas.openxmlformats.org/officeDocument/2006/relationships/image" Target="../media/image2.jpeg"/><Relationship Id="rId5" Type="http://schemas.openxmlformats.org/officeDocument/2006/relationships/slide" Target="../slides/slide17.xml"/><Relationship Id="rId4" Type="http://schemas.openxmlformats.org/officeDocument/2006/relationships/slide" Target="../slides/slide1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35495" y="44624"/>
            <a:ext cx="7736961" cy="615053"/>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1122050" y="659677"/>
            <a:ext cx="193778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12.1 – Forecasting Sales</a:t>
            </a:r>
            <a:endParaRPr lang="en-GB" sz="12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02158" y="659677"/>
            <a:ext cx="881733"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45720" rIns="45720" rtlCol="0" anchor="ctr"/>
          <a:lstStyle/>
          <a:p>
            <a:pPr algn="ctr"/>
            <a:r>
              <a:rPr lang="en-GB" sz="1200" b="1" dirty="0" smtClean="0">
                <a:latin typeface="Arial" panose="020B0604020202020204" pitchFamily="34" charset="0"/>
                <a:cs typeface="Arial" panose="020B0604020202020204" pitchFamily="34" charset="0"/>
              </a:rPr>
              <a:t>Questions</a:t>
            </a:r>
            <a:endParaRPr lang="en-GB" sz="1200"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3131840" y="659677"/>
            <a:ext cx="2232249"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12.2 – Predicting</a:t>
            </a:r>
            <a:r>
              <a:rPr lang="en-GB" sz="1200" b="1" baseline="0" dirty="0" smtClean="0">
                <a:latin typeface="Arial" panose="020B0604020202020204" pitchFamily="34" charset="0"/>
                <a:cs typeface="Arial" panose="020B0604020202020204" pitchFamily="34" charset="0"/>
              </a:rPr>
              <a:t> Sales Levels</a:t>
            </a:r>
            <a:endParaRPr lang="en-GB" sz="12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1016867"/>
            <a:ext cx="8787383" cy="5724501"/>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10" name="Round Same Side Corner Rectangle 9">
            <a:hlinkClick r:id="rId5" action="ppaction://hlinksldjump"/>
          </p:cNvPr>
          <p:cNvSpPr/>
          <p:nvPr userDrawn="1"/>
        </p:nvSpPr>
        <p:spPr>
          <a:xfrm>
            <a:off x="5436097" y="659677"/>
            <a:ext cx="136815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12.3 – Cash Flow</a:t>
            </a:r>
            <a:endParaRPr lang="en-GB" sz="1200" b="1" dirty="0">
              <a:latin typeface="Arial" panose="020B0604020202020204" pitchFamily="34" charset="0"/>
              <a:cs typeface="Arial" panose="020B0604020202020204" pitchFamily="34" charset="0"/>
            </a:endParaRPr>
          </a:p>
        </p:txBody>
      </p:sp>
      <p:pic>
        <p:nvPicPr>
          <p:cNvPr id="9" name="Picture 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172400" y="44624"/>
            <a:ext cx="936104" cy="89905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www.mei.edu/content/at/egypts-deregulated-property-market-crisis-affordability" TargetMode="External"/><Relationship Id="rId3" Type="http://schemas.openxmlformats.org/officeDocument/2006/relationships/image" Target="../media/image10.jpeg"/><Relationship Id="rId7"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s://en.wikipedia.org/wiki/List_of_countries_by_home_ownership_rate" TargetMode="External"/><Relationship Id="rId5" Type="http://schemas.openxmlformats.org/officeDocument/2006/relationships/image" Target="../media/image11.png"/><Relationship Id="rId4" Type="http://schemas.openxmlformats.org/officeDocument/2006/relationships/hyperlink" Target="http://www.oxfordbusinessgroup.com/news/egypt-lift-home-ownership-rates" TargetMode="External"/><Relationship Id="rId9"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Resources/Chapter%2002/12.4%20-%20Cash%20Flow.docx"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Resources/Chapter%2002/12.4%20-%20Cash%20Flow.docx"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gif"/></Relationships>
</file>

<file path=ppt/slides/_rels/slide24.xml.rels><?xml version="1.0" encoding="UTF-8" standalone="yes"?>
<Relationships xmlns="http://schemas.openxmlformats.org/package/2006/relationships"><Relationship Id="rId3" Type="http://schemas.openxmlformats.org/officeDocument/2006/relationships/hyperlink" Target="Resources/Chapter%2002/12%20-%20Exam%20Questions.docx"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Resources/Chapter%2002/12%20-%20Exam%20Questions.docx"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hyperlink" Target="Resources/Chapter%2002/12%20-%20Exam%20Questions.docx" TargetMode="External"/><Relationship Id="rId4" Type="http://schemas.openxmlformats.org/officeDocument/2006/relationships/image" Target="../media/image24.jpeg"/></Relationships>
</file>

<file path=ppt/slides/_rels/slide27.xml.rels><?xml version="1.0" encoding="UTF-8" standalone="yes"?>
<Relationships xmlns="http://schemas.openxmlformats.org/package/2006/relationships"><Relationship Id="rId3" Type="http://schemas.openxmlformats.org/officeDocument/2006/relationships/hyperlink" Target="Resources/Chapter%2002/12%20-%20Exam%20Questions.docx"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Resources/Chapter%2002/12%20-%20Exam%20Questions.docx"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Resources/Chapter%2002/12%20-%20Exam%20Questions.docx"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Resources/Chapter%2002/12%20-%20Exam%20Questions.docx"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Resources/Chapter%2002/12%20-%20Exam%20Questions.docx"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Resources/Chapter%2002/12%20-%20Exam%20Questions.docx"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Resources/Chapter%2002/12%20-%20Exam%20Questions.docx"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Resources/Chapter%2002/12%20-%20Exam%20Questions.docx"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Resources/Chapter%2002/12%20-%20Exam%20Questions.docx"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Resources/Chapter%2002/12%20-%20Exam%20Questions.docx"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Resources/Chapter%2002/12%20-%20Exam%20Questions.docx"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Resources/Chapter%2002/12%20-%20Exam%20Questions.docx"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hyperlink" Target="Resources/Chapter%2002/12%20-%20Exam%20Questions.docx"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hyperlink" Target="Resources/Chapter%2002/12%20-%20Exam%20Questions.docx"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hyperlink" Target="Resources/Chapter%2002/12%20-%20Exam%20Questions.docx"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hyperlink" Target="Resources/Chapter%2002/12%20-%20Exam%20Questions.docx"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Resources/Chapter%2002/12%20-%20Exam%20Questions.docx"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085184"/>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Aft>
                <a:spcPts val="400"/>
              </a:spcAft>
            </a:pPr>
            <a:r>
              <a:rPr lang="en-GB"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 – </a:t>
            </a:r>
            <a:r>
              <a:rPr lang="en-IE"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Managing the Business</a:t>
            </a:r>
          </a:p>
          <a:p>
            <a:pPr>
              <a:spcAft>
                <a:spcPts val="400"/>
              </a:spcAft>
            </a:pPr>
            <a:r>
              <a:rPr lang="en-US" sz="3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Chapter 12 – Forecasting Sales and Cash Flows</a:t>
            </a:r>
            <a:endParaRPr lang="en-GB" sz="3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0" name="Rectangle 9"/>
          <p:cNvSpPr/>
          <p:nvPr/>
        </p:nvSpPr>
        <p:spPr>
          <a:xfrm>
            <a:off x="179512" y="141600"/>
            <a:ext cx="8841953"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11" name="TextBox 10"/>
          <p:cNvSpPr txBox="1"/>
          <p:nvPr/>
        </p:nvSpPr>
        <p:spPr>
          <a:xfrm>
            <a:off x="2267744" y="188640"/>
            <a:ext cx="669674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AS Business </a:t>
            </a:r>
            <a:r>
              <a:rPr lang="en-GB" sz="3200" b="1" dirty="0" err="1" smtClean="0">
                <a:solidFill>
                  <a:schemeClr val="tx1">
                    <a:lumMod val="50000"/>
                    <a:lumOff val="50000"/>
                  </a:schemeClr>
                </a:solidFill>
              </a:rPr>
              <a:t>EdExcel</a:t>
            </a:r>
            <a:endParaRPr lang="en-GB" sz="3200" b="1" dirty="0" smtClean="0">
              <a:solidFill>
                <a:schemeClr val="tx1">
                  <a:lumMod val="50000"/>
                  <a:lumOff val="50000"/>
                </a:schemeClr>
              </a:solidFill>
            </a:endParaRPr>
          </a:p>
          <a:p>
            <a:pPr algn="r"/>
            <a:r>
              <a:rPr lang="en-GB" sz="3200" b="1" dirty="0" smtClean="0">
                <a:solidFill>
                  <a:schemeClr val="tx1">
                    <a:lumMod val="50000"/>
                    <a:lumOff val="50000"/>
                  </a:schemeClr>
                </a:solidFill>
              </a:rPr>
              <a:t>2018-20</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Year 12</a:t>
            </a:r>
            <a:endParaRPr lang="en-GB" sz="3600" b="1" dirty="0">
              <a:solidFill>
                <a:schemeClr val="tx1">
                  <a:lumMod val="50000"/>
                  <a:lumOff val="50000"/>
                </a:schemeClr>
              </a:solidFill>
            </a:endParaRPr>
          </a:p>
        </p:txBody>
      </p:sp>
      <p:pic>
        <p:nvPicPr>
          <p:cNvPr id="1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51920" y="1921358"/>
            <a:ext cx="5160301" cy="325098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520" y="188641"/>
            <a:ext cx="1698446" cy="1631216"/>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466112"/>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940" dirty="0"/>
              <a:t>Businesses need to think ahead. They have to take decisions in the present but these decisions will </a:t>
            </a:r>
            <a:r>
              <a:rPr lang="en-US" sz="1940" dirty="0" smtClean="0"/>
              <a:t>have consequences</a:t>
            </a:r>
            <a:r>
              <a:rPr lang="en-US" sz="1940" dirty="0"/>
              <a:t>. Risks arise when decisions have to be taken without knowing what is going to happen in the future. To reduce risk, businesses try to think about how their markets and their costs of production might change. There are many kinds of external influences that can alter the situation unexpectedly, but being aware of the possibilities will help.</a:t>
            </a:r>
          </a:p>
          <a:p>
            <a:pPr marL="360363" indent="-360363">
              <a:buClr>
                <a:schemeClr val="accent6">
                  <a:lumMod val="50000"/>
                </a:schemeClr>
              </a:buClr>
              <a:buFont typeface="Wingdings 3" panose="05040102010807070707" pitchFamily="18" charset="2"/>
              <a:buChar char=""/>
            </a:pPr>
            <a:r>
              <a:rPr lang="en-US" sz="1940" dirty="0"/>
              <a:t>In the case study, Kaye is hoping to enlarge her market by offering products further afield. She is paying for a web site without knowing whether customers will respond. If she needs to approach a bank for help with finance, the bank will want to see a business plan and this will have to contain an overall forecast for each aspect of the business. This will help the bank make a realistic assessment and more importantly, will provide a good guide for the business in its efforts to plan for the future.</a:t>
            </a:r>
          </a:p>
          <a:p>
            <a:pPr marL="360363" indent="-360363">
              <a:buClr>
                <a:schemeClr val="accent6">
                  <a:lumMod val="50000"/>
                </a:schemeClr>
              </a:buClr>
              <a:buFont typeface="Wingdings 3" panose="05040102010807070707" pitchFamily="18" charset="2"/>
              <a:buChar char=""/>
            </a:pPr>
            <a:r>
              <a:rPr lang="en-US" sz="1940" dirty="0"/>
              <a:t>Kaye's businesses are relatively small. She faces considerable uncertainty because she is trying to expand when the economy is in recession. Larger firms may have their own sales department and will be able to carry out their own market research. </a:t>
            </a:r>
          </a:p>
        </p:txBody>
      </p:sp>
      <p:sp>
        <p:nvSpPr>
          <p:cNvPr id="6" name="Title 1"/>
          <p:cNvSpPr>
            <a:spLocks noGrp="1"/>
          </p:cNvSpPr>
          <p:nvPr>
            <p:ph type="title"/>
          </p:nvPr>
        </p:nvSpPr>
        <p:spPr>
          <a:xfrm>
            <a:off x="35496" y="72008"/>
            <a:ext cx="7704856" cy="548680"/>
          </a:xfrm>
        </p:spPr>
        <p:txBody>
          <a:bodyPr>
            <a:noAutofit/>
          </a:bodyPr>
          <a:lstStyle/>
          <a:p>
            <a:r>
              <a:rPr lang="en-GB" dirty="0" smtClean="0"/>
              <a:t>12.1 </a:t>
            </a:r>
            <a:r>
              <a:rPr lang="en-GB" dirty="0"/>
              <a:t>– </a:t>
            </a:r>
            <a:r>
              <a:rPr lang="en-GB" dirty="0" smtClean="0"/>
              <a:t>Risks and Forecasting</a:t>
            </a:r>
            <a:endParaRPr lang="en-GB" sz="40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62</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28463390"/>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355312"/>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900" dirty="0" smtClean="0"/>
              <a:t>Some </a:t>
            </a:r>
            <a:r>
              <a:rPr lang="en-US" sz="1900" dirty="0"/>
              <a:t>businesses will employ outside experts to carry out market research for them. This will make it easier to produce reasonably accurate sales forecasts. This in turn will help the business to plan for the future</a:t>
            </a:r>
            <a:r>
              <a:rPr lang="en-US" sz="1900" dirty="0" smtClean="0"/>
              <a:t>.</a:t>
            </a:r>
          </a:p>
          <a:p>
            <a:pPr marL="360363" indent="-360363">
              <a:buClr>
                <a:schemeClr val="accent6">
                  <a:lumMod val="50000"/>
                </a:schemeClr>
              </a:buClr>
              <a:buFont typeface="Wingdings 3" panose="05040102010807070707" pitchFamily="18" charset="2"/>
              <a:buChar char=""/>
            </a:pPr>
            <a:r>
              <a:rPr lang="en-US" sz="1900" dirty="0"/>
              <a:t>The level of sales that a firm will make in a period, usually a year, depends on:</a:t>
            </a:r>
          </a:p>
          <a:p>
            <a:pPr marL="720725" indent="-360363">
              <a:buClr>
                <a:schemeClr val="accent6">
                  <a:lumMod val="50000"/>
                </a:schemeClr>
              </a:buClr>
              <a:buFont typeface="Arial" panose="020B0604020202020204" pitchFamily="34" charset="0"/>
              <a:buChar char="•"/>
            </a:pPr>
            <a:r>
              <a:rPr lang="en-US" sz="1900" dirty="0"/>
              <a:t>The market size.</a:t>
            </a:r>
          </a:p>
          <a:p>
            <a:pPr marL="720725" indent="-360363">
              <a:buClr>
                <a:schemeClr val="accent6">
                  <a:lumMod val="50000"/>
                </a:schemeClr>
              </a:buClr>
              <a:buFont typeface="Arial" panose="020B0604020202020204" pitchFamily="34" charset="0"/>
              <a:buChar char="•"/>
            </a:pPr>
            <a:r>
              <a:rPr lang="en-US" sz="1900" dirty="0" smtClean="0"/>
              <a:t>The </a:t>
            </a:r>
            <a:r>
              <a:rPr lang="en-US" sz="1900" dirty="0"/>
              <a:t>market structure - where and who the potential customers are.</a:t>
            </a:r>
          </a:p>
          <a:p>
            <a:pPr marL="720725" indent="-360363">
              <a:buClr>
                <a:schemeClr val="accent6">
                  <a:lumMod val="50000"/>
                </a:schemeClr>
              </a:buClr>
              <a:buFont typeface="Arial" panose="020B0604020202020204" pitchFamily="34" charset="0"/>
              <a:buChar char="•"/>
            </a:pPr>
            <a:r>
              <a:rPr lang="en-US" sz="1900" dirty="0" smtClean="0"/>
              <a:t>The </a:t>
            </a:r>
            <a:r>
              <a:rPr lang="en-US" sz="1900" dirty="0"/>
              <a:t>market share you can achieve, and the competition you face.</a:t>
            </a:r>
          </a:p>
          <a:p>
            <a:pPr marL="720725" indent="-360363">
              <a:buClr>
                <a:schemeClr val="accent6">
                  <a:lumMod val="50000"/>
                </a:schemeClr>
              </a:buClr>
              <a:buFont typeface="Arial" panose="020B0604020202020204" pitchFamily="34" charset="0"/>
              <a:buChar char="•"/>
            </a:pPr>
            <a:r>
              <a:rPr lang="en-US" sz="1900" dirty="0" smtClean="0"/>
              <a:t>The </a:t>
            </a:r>
            <a:r>
              <a:rPr lang="en-US" sz="1900" dirty="0"/>
              <a:t>market trends - is the market growing or declining, or is it static?</a:t>
            </a:r>
          </a:p>
          <a:p>
            <a:pPr marL="720725" indent="-360363">
              <a:buClr>
                <a:schemeClr val="accent6">
                  <a:lumMod val="50000"/>
                </a:schemeClr>
              </a:buClr>
              <a:buFont typeface="Arial" panose="020B0604020202020204" pitchFamily="34" charset="0"/>
              <a:buChar char="•"/>
            </a:pPr>
            <a:r>
              <a:rPr lang="en-US" sz="1900" dirty="0" smtClean="0"/>
              <a:t>The </a:t>
            </a:r>
            <a:r>
              <a:rPr lang="en-US" sz="1900" dirty="0"/>
              <a:t>investment </a:t>
            </a:r>
            <a:r>
              <a:rPr lang="en-US" sz="1900" dirty="0" smtClean="0"/>
              <a:t>in </a:t>
            </a:r>
            <a:r>
              <a:rPr lang="en-US" sz="1900" dirty="0"/>
              <a:t>terms of time and money, needed to sell the product.</a:t>
            </a:r>
          </a:p>
          <a:p>
            <a:pPr marL="360363" indent="-360363">
              <a:buClr>
                <a:schemeClr val="accent6">
                  <a:lumMod val="50000"/>
                </a:schemeClr>
              </a:buClr>
              <a:buFont typeface="Wingdings 3" panose="05040102010807070707" pitchFamily="18" charset="2"/>
              <a:buChar char=""/>
            </a:pPr>
            <a:r>
              <a:rPr lang="en-US" sz="1900" dirty="0"/>
              <a:t>With so many unknowns to consider, forecasting is difficult. Future sales may be subject to changing fashions or new technological developments. Costs may depend on world market prices or skill shortages that make it difficult to recruit. But producing forecasts forces businesses to draw up plans.</a:t>
            </a:r>
          </a:p>
          <a:p>
            <a:pPr marL="360363" indent="-360363">
              <a:buClr>
                <a:schemeClr val="accent6">
                  <a:lumMod val="50000"/>
                </a:schemeClr>
              </a:buClr>
              <a:buFont typeface="Wingdings 3" panose="05040102010807070707" pitchFamily="18" charset="2"/>
              <a:buChar char=""/>
            </a:pPr>
            <a:r>
              <a:rPr lang="en-US" sz="1900" dirty="0"/>
              <a:t>Forecasts involve estimating future sales revenues, costs and profits. They may involve some guesswork but this should be informed by the best available information, e.g. market research</a:t>
            </a:r>
            <a:r>
              <a:rPr lang="en-US" sz="1900" dirty="0" smtClean="0"/>
              <a:t>.</a:t>
            </a:r>
            <a:endParaRPr lang="en-US" sz="1900" dirty="0"/>
          </a:p>
        </p:txBody>
      </p:sp>
      <p:sp>
        <p:nvSpPr>
          <p:cNvPr id="6" name="Title 1"/>
          <p:cNvSpPr>
            <a:spLocks noGrp="1"/>
          </p:cNvSpPr>
          <p:nvPr>
            <p:ph type="title"/>
          </p:nvPr>
        </p:nvSpPr>
        <p:spPr>
          <a:xfrm>
            <a:off x="35496" y="72008"/>
            <a:ext cx="7704856" cy="548680"/>
          </a:xfrm>
        </p:spPr>
        <p:txBody>
          <a:bodyPr>
            <a:noAutofit/>
          </a:bodyPr>
          <a:lstStyle/>
          <a:p>
            <a:r>
              <a:rPr lang="en-GB" dirty="0" smtClean="0"/>
              <a:t>12.1 </a:t>
            </a:r>
            <a:r>
              <a:rPr lang="en-GB" dirty="0"/>
              <a:t>– </a:t>
            </a:r>
            <a:r>
              <a:rPr lang="en-GB" dirty="0" smtClean="0"/>
              <a:t>Risks and Forecasting</a:t>
            </a:r>
            <a:endParaRPr lang="en-GB" sz="40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62</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82592010"/>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4672048"/>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860" dirty="0" smtClean="0"/>
              <a:t>Some </a:t>
            </a:r>
            <a:r>
              <a:rPr lang="en-US" sz="1860" dirty="0"/>
              <a:t>businesses will employ outside experts to carry out market research for them. This will make it easier to produce reasonably accurate sales forecasts. This in turn will help the business to plan for the future</a:t>
            </a:r>
            <a:r>
              <a:rPr lang="en-US" sz="1860" dirty="0" smtClean="0"/>
              <a:t>.</a:t>
            </a:r>
          </a:p>
          <a:p>
            <a:pPr marL="360363" indent="-360363">
              <a:buClr>
                <a:schemeClr val="accent6">
                  <a:lumMod val="50000"/>
                </a:schemeClr>
              </a:buClr>
              <a:buFont typeface="Wingdings 3" panose="05040102010807070707" pitchFamily="18" charset="2"/>
              <a:buChar char=""/>
            </a:pPr>
            <a:r>
              <a:rPr lang="en-US" sz="1860" dirty="0"/>
              <a:t>The level of sales that a firm will make in a period, usually a year, depends on:</a:t>
            </a:r>
          </a:p>
          <a:p>
            <a:pPr marL="631825" indent="-271463">
              <a:buClr>
                <a:schemeClr val="accent6">
                  <a:lumMod val="50000"/>
                </a:schemeClr>
              </a:buClr>
              <a:buFont typeface="Arial" panose="020B0604020202020204" pitchFamily="34" charset="0"/>
              <a:buChar char="•"/>
            </a:pPr>
            <a:r>
              <a:rPr lang="en-US" sz="1860" dirty="0"/>
              <a:t>The market size.</a:t>
            </a:r>
          </a:p>
          <a:p>
            <a:pPr marL="631825" indent="-271463">
              <a:buClr>
                <a:schemeClr val="accent6">
                  <a:lumMod val="50000"/>
                </a:schemeClr>
              </a:buClr>
              <a:buFont typeface="Arial" panose="020B0604020202020204" pitchFamily="34" charset="0"/>
              <a:buChar char="•"/>
            </a:pPr>
            <a:r>
              <a:rPr lang="en-US" sz="1860" dirty="0" smtClean="0"/>
              <a:t>The </a:t>
            </a:r>
            <a:r>
              <a:rPr lang="en-US" sz="1860" dirty="0"/>
              <a:t>market structure - where and who the </a:t>
            </a:r>
            <a:r>
              <a:rPr lang="en-US" sz="1860" dirty="0" smtClean="0"/>
              <a:t/>
            </a:r>
            <a:br>
              <a:rPr lang="en-US" sz="1860" dirty="0" smtClean="0"/>
            </a:br>
            <a:r>
              <a:rPr lang="en-US" sz="1860" dirty="0" smtClean="0"/>
              <a:t>potential </a:t>
            </a:r>
            <a:r>
              <a:rPr lang="en-US" sz="1860" dirty="0"/>
              <a:t>customers are.</a:t>
            </a:r>
          </a:p>
          <a:p>
            <a:pPr marL="631825" indent="-271463">
              <a:buClr>
                <a:schemeClr val="accent6">
                  <a:lumMod val="50000"/>
                </a:schemeClr>
              </a:buClr>
              <a:buFont typeface="Arial" panose="020B0604020202020204" pitchFamily="34" charset="0"/>
              <a:buChar char="•"/>
            </a:pPr>
            <a:r>
              <a:rPr lang="en-US" sz="1860" dirty="0" smtClean="0"/>
              <a:t>The </a:t>
            </a:r>
            <a:r>
              <a:rPr lang="en-US" sz="1860" dirty="0"/>
              <a:t>market share you can achieve, and the </a:t>
            </a:r>
            <a:r>
              <a:rPr lang="en-US" sz="1860" dirty="0" smtClean="0"/>
              <a:t/>
            </a:r>
            <a:br>
              <a:rPr lang="en-US" sz="1860" dirty="0" smtClean="0"/>
            </a:br>
            <a:r>
              <a:rPr lang="en-US" sz="1860" dirty="0" smtClean="0"/>
              <a:t>competition </a:t>
            </a:r>
            <a:r>
              <a:rPr lang="en-US" sz="1860" dirty="0"/>
              <a:t>you face.</a:t>
            </a:r>
          </a:p>
          <a:p>
            <a:pPr marL="631825" indent="-271463">
              <a:buClr>
                <a:schemeClr val="accent6">
                  <a:lumMod val="50000"/>
                </a:schemeClr>
              </a:buClr>
              <a:buFont typeface="Arial" panose="020B0604020202020204" pitchFamily="34" charset="0"/>
              <a:buChar char="•"/>
            </a:pPr>
            <a:r>
              <a:rPr lang="en-US" sz="1860" dirty="0" smtClean="0"/>
              <a:t>The </a:t>
            </a:r>
            <a:r>
              <a:rPr lang="en-US" sz="1860" dirty="0"/>
              <a:t>market trends - is the market growing or declining, or is it static?</a:t>
            </a:r>
          </a:p>
          <a:p>
            <a:pPr marL="631825" indent="-271463">
              <a:buClr>
                <a:schemeClr val="accent6">
                  <a:lumMod val="50000"/>
                </a:schemeClr>
              </a:buClr>
              <a:buFont typeface="Arial" panose="020B0604020202020204" pitchFamily="34" charset="0"/>
              <a:buChar char="•"/>
            </a:pPr>
            <a:r>
              <a:rPr lang="en-US" sz="1860" dirty="0" smtClean="0"/>
              <a:t>The </a:t>
            </a:r>
            <a:r>
              <a:rPr lang="en-US" sz="1860" dirty="0"/>
              <a:t>investment </a:t>
            </a:r>
            <a:r>
              <a:rPr lang="en-US" sz="1860" dirty="0" smtClean="0"/>
              <a:t>in </a:t>
            </a:r>
            <a:r>
              <a:rPr lang="en-US" sz="1860" dirty="0"/>
              <a:t>terms of time and money, needed to sell the product.</a:t>
            </a:r>
          </a:p>
          <a:p>
            <a:pPr marL="360363" indent="-360363">
              <a:buClr>
                <a:schemeClr val="accent6">
                  <a:lumMod val="50000"/>
                </a:schemeClr>
              </a:buClr>
              <a:buFont typeface="Wingdings 3" panose="05040102010807070707" pitchFamily="18" charset="2"/>
              <a:buChar char=""/>
            </a:pPr>
            <a:r>
              <a:rPr lang="en-US" sz="1860" dirty="0"/>
              <a:t>With so many unknowns to consider, forecasting is difficult. Future sales may be subject to changing fashions or new technological developments. Costs may depend on world market prices or skill shortages that make it difficult to recruit. But producing forecasts forces businesses to draw up plans</a:t>
            </a:r>
            <a:r>
              <a:rPr lang="en-US" sz="1860" dirty="0" smtClean="0"/>
              <a:t>.</a:t>
            </a:r>
            <a:endParaRPr lang="en-US" sz="1860" dirty="0"/>
          </a:p>
        </p:txBody>
      </p:sp>
      <p:sp>
        <p:nvSpPr>
          <p:cNvPr id="6" name="Title 1"/>
          <p:cNvSpPr>
            <a:spLocks noGrp="1"/>
          </p:cNvSpPr>
          <p:nvPr>
            <p:ph type="title"/>
          </p:nvPr>
        </p:nvSpPr>
        <p:spPr>
          <a:xfrm>
            <a:off x="35496" y="72008"/>
            <a:ext cx="7704856" cy="548680"/>
          </a:xfrm>
        </p:spPr>
        <p:txBody>
          <a:bodyPr>
            <a:noAutofit/>
          </a:bodyPr>
          <a:lstStyle/>
          <a:p>
            <a:r>
              <a:rPr lang="en-GB" dirty="0" smtClean="0"/>
              <a:t>12.1 </a:t>
            </a:r>
            <a:r>
              <a:rPr lang="en-GB" dirty="0"/>
              <a:t>– </a:t>
            </a:r>
            <a:r>
              <a:rPr lang="en-GB" dirty="0" smtClean="0"/>
              <a:t>Risks and Forecasting</a:t>
            </a:r>
            <a:endParaRPr lang="en-GB" sz="40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62</a:t>
            </a:r>
            <a:endParaRPr lang="en-GB" sz="1200" b="1" dirty="0">
              <a:latin typeface="Arial" panose="020B0604020202020204" pitchFamily="34" charset="0"/>
              <a:cs typeface="Arial" panose="020B0604020202020204" pitchFamily="34" charset="0"/>
            </a:endParaRPr>
          </a:p>
        </p:txBody>
      </p:sp>
      <p:sp>
        <p:nvSpPr>
          <p:cNvPr id="3" name="Rectangle 2"/>
          <p:cNvSpPr/>
          <p:nvPr/>
        </p:nvSpPr>
        <p:spPr>
          <a:xfrm>
            <a:off x="251520" y="5746030"/>
            <a:ext cx="8568952" cy="923330"/>
          </a:xfrm>
          <a:prstGeom prst="rect">
            <a:avLst/>
          </a:prstGeom>
          <a:solidFill>
            <a:schemeClr val="accent6">
              <a:lumMod val="60000"/>
              <a:lumOff val="40000"/>
            </a:schemeClr>
          </a:solidFill>
          <a:ln w="57150">
            <a:solidFill>
              <a:srgbClr val="002060"/>
            </a:solidFill>
          </a:ln>
        </p:spPr>
        <p:txBody>
          <a:bodyPr wrap="square">
            <a:spAutoFit/>
          </a:bodyPr>
          <a:lstStyle/>
          <a:p>
            <a:pPr>
              <a:buClr>
                <a:schemeClr val="accent6">
                  <a:lumMod val="50000"/>
                </a:schemeClr>
              </a:buClr>
            </a:pPr>
            <a:r>
              <a:rPr lang="en-US" b="1" dirty="0"/>
              <a:t>Forecasts</a:t>
            </a:r>
            <a:r>
              <a:rPr lang="en-US" dirty="0"/>
              <a:t> involve estimating future sales revenues, costs and profits. They may involve some </a:t>
            </a:r>
            <a:r>
              <a:rPr lang="en-US" dirty="0" smtClean="0"/>
              <a:t>gue</a:t>
            </a:r>
            <a:r>
              <a:rPr lang="en-US" dirty="0"/>
              <a:t>s</a:t>
            </a:r>
            <a:r>
              <a:rPr lang="en-US" dirty="0" smtClean="0"/>
              <a:t>swork </a:t>
            </a:r>
            <a:r>
              <a:rPr lang="en-US" dirty="0"/>
              <a:t>but this should be informed by the best available information, e.g. market research.</a:t>
            </a:r>
          </a:p>
        </p:txBody>
      </p:sp>
      <p:pic>
        <p:nvPicPr>
          <p:cNvPr id="26626" name="Picture 2" descr="Image result for business financial forecas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2348879"/>
            <a:ext cx="2838049" cy="16082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455061"/>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3753335"/>
          </a:xfrm>
          <a:prstGeom prst="rect">
            <a:avLst/>
          </a:prstGeom>
        </p:spPr>
        <p:txBody>
          <a:bodyPr wrap="square">
            <a:spAutoFit/>
          </a:bodyPr>
          <a:lstStyle/>
          <a:p>
            <a:pPr>
              <a:buClr>
                <a:schemeClr val="accent6">
                  <a:lumMod val="50000"/>
                </a:schemeClr>
              </a:buClr>
            </a:pPr>
            <a:r>
              <a:rPr lang="en-US" sz="1830" b="1" dirty="0" smtClean="0"/>
              <a:t>How can Forecasting be made easier</a:t>
            </a:r>
          </a:p>
          <a:p>
            <a:pPr marL="360363" indent="-360363">
              <a:buClr>
                <a:schemeClr val="accent6">
                  <a:lumMod val="50000"/>
                </a:schemeClr>
              </a:buClr>
              <a:buFont typeface="Wingdings 3" panose="05040102010807070707" pitchFamily="18" charset="2"/>
              <a:buChar char=""/>
            </a:pPr>
            <a:r>
              <a:rPr lang="en-US" sz="1830" dirty="0"/>
              <a:t>An old business saying goes like this: 'stick to its knitting'. In other words, businesses should concentrate on what they do best. For new and recently started businesses the firm should have a core activity to focus on. This will make forecasting that little bit easier.</a:t>
            </a:r>
          </a:p>
          <a:p>
            <a:pPr marL="360363" indent="-360363">
              <a:buClr>
                <a:schemeClr val="accent6">
                  <a:lumMod val="50000"/>
                </a:schemeClr>
              </a:buClr>
              <a:buFont typeface="Wingdings 3" panose="05040102010807070707" pitchFamily="18" charset="2"/>
              <a:buChar char=""/>
            </a:pPr>
            <a:r>
              <a:rPr lang="en-US" sz="1830" dirty="0"/>
              <a:t>Some businesses use historical data and </a:t>
            </a:r>
            <a:r>
              <a:rPr lang="en-US" sz="1830" dirty="0" smtClean="0"/>
              <a:t>get </a:t>
            </a:r>
            <a:r>
              <a:rPr lang="en-US" sz="1830" dirty="0"/>
              <a:t>their forecasts from that. If sales revenue was £100,000 in year 1 and £150,000 in year 2, this would suggest that in year 3 it might be £200,000. </a:t>
            </a:r>
            <a:r>
              <a:rPr lang="en-US" sz="1830" dirty="0" smtClean="0"/>
              <a:t>Or, </a:t>
            </a:r>
            <a:r>
              <a:rPr lang="en-US" sz="1830" dirty="0"/>
              <a:t>it might be another 50% increase, taking it to £225,000. An outsider might think this was much too optimistic.</a:t>
            </a:r>
          </a:p>
          <a:p>
            <a:pPr marL="360363" indent="-360363">
              <a:buClr>
                <a:schemeClr val="accent6">
                  <a:lumMod val="50000"/>
                </a:schemeClr>
              </a:buClr>
              <a:buFont typeface="Wingdings 3" panose="05040102010807070707" pitchFamily="18" charset="2"/>
              <a:buChar char=""/>
            </a:pPr>
            <a:r>
              <a:rPr lang="en-US" sz="1830" dirty="0"/>
              <a:t>If the business is likely to be much affected by the state of the economy, then some understanding of economic trends will help in making realistic forecasts. </a:t>
            </a:r>
            <a:r>
              <a:rPr lang="en-US" sz="1830" dirty="0" smtClean="0"/>
              <a:t>E.g., </a:t>
            </a:r>
            <a:r>
              <a:rPr lang="en-US" sz="1830" dirty="0"/>
              <a:t>a dress shop selling high end fashion products might do rather badly in a recession and avoid expanding at a time when real incomes are falling</a:t>
            </a:r>
            <a:r>
              <a:rPr lang="en-US" sz="1830" dirty="0" smtClean="0"/>
              <a:t>.</a:t>
            </a:r>
            <a:endParaRPr lang="en-US" sz="1830" dirty="0"/>
          </a:p>
        </p:txBody>
      </p:sp>
      <p:sp>
        <p:nvSpPr>
          <p:cNvPr id="6" name="Title 1"/>
          <p:cNvSpPr>
            <a:spLocks noGrp="1"/>
          </p:cNvSpPr>
          <p:nvPr>
            <p:ph type="title"/>
          </p:nvPr>
        </p:nvSpPr>
        <p:spPr>
          <a:xfrm>
            <a:off x="35496" y="72008"/>
            <a:ext cx="7704856" cy="548680"/>
          </a:xfrm>
        </p:spPr>
        <p:txBody>
          <a:bodyPr>
            <a:noAutofit/>
          </a:bodyPr>
          <a:lstStyle/>
          <a:p>
            <a:r>
              <a:rPr lang="en-GB" sz="3600" dirty="0" smtClean="0"/>
              <a:t>12.2 – Predicting Future Sales Levels</a:t>
            </a:r>
            <a:endParaRPr lang="en-GB" sz="32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63</a:t>
            </a:r>
            <a:endParaRPr lang="en-GB" sz="1200" b="1" dirty="0">
              <a:latin typeface="Arial" panose="020B0604020202020204" pitchFamily="34" charset="0"/>
              <a:cs typeface="Arial" panose="020B0604020202020204" pitchFamily="34" charset="0"/>
            </a:endParaRPr>
          </a:p>
        </p:txBody>
      </p:sp>
      <p:sp>
        <p:nvSpPr>
          <p:cNvPr id="7" name="Rectangle 6"/>
          <p:cNvSpPr/>
          <p:nvPr/>
        </p:nvSpPr>
        <p:spPr>
          <a:xfrm>
            <a:off x="251520" y="4915034"/>
            <a:ext cx="8568952" cy="1754326"/>
          </a:xfrm>
          <a:prstGeom prst="rect">
            <a:avLst/>
          </a:prstGeom>
          <a:solidFill>
            <a:schemeClr val="accent5">
              <a:lumMod val="40000"/>
              <a:lumOff val="60000"/>
            </a:schemeClr>
          </a:solidFill>
          <a:ln w="57150">
            <a:solidFill>
              <a:srgbClr val="002060"/>
            </a:solidFill>
          </a:ln>
        </p:spPr>
        <p:txBody>
          <a:bodyPr wrap="square">
            <a:spAutoFit/>
          </a:bodyPr>
          <a:lstStyle/>
          <a:p>
            <a:pPr>
              <a:buClr>
                <a:schemeClr val="accent6">
                  <a:lumMod val="50000"/>
                </a:schemeClr>
              </a:buClr>
            </a:pPr>
            <a:r>
              <a:rPr lang="en-US" b="1" dirty="0"/>
              <a:t>Show what you know</a:t>
            </a:r>
          </a:p>
          <a:p>
            <a:pPr>
              <a:buClr>
                <a:schemeClr val="accent6">
                  <a:lumMod val="50000"/>
                </a:schemeClr>
              </a:buClr>
            </a:pPr>
            <a:r>
              <a:rPr lang="en-US" dirty="0"/>
              <a:t>Flow can forecasting help a business? Think of a business you know and imagine what plans it might have to increase sales. What kind of information would it need in order to produce reasonably accurate forecasts? What unknowns might make the decision difficult? When you have done this, compare your notes with someone else who has done the same.</a:t>
            </a:r>
          </a:p>
        </p:txBody>
      </p:sp>
    </p:spTree>
    <p:extLst>
      <p:ext uri="{BB962C8B-B14F-4D97-AF65-F5344CB8AC3E}">
        <p14:creationId xmlns:p14="http://schemas.microsoft.com/office/powerpoint/2010/main" val="2841935597"/>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724644"/>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830" dirty="0"/>
              <a:t>The interpretation of past data is known as time series analysis. A business may look at past sales data for a period of ten years. If trading conditions have been stable this might not be too difficult. If short term trends are all that is needed this is not too difficult either. In order to get figures that are as accurate as possible, market researchers will need to look at trends or patterns. They will also need to study the cyclical fluctuations - change associated with the business cycle of boom, recession, depression and recovery.</a:t>
            </a:r>
          </a:p>
          <a:p>
            <a:pPr marL="360363" indent="-360363">
              <a:buClr>
                <a:schemeClr val="accent6">
                  <a:lumMod val="50000"/>
                </a:schemeClr>
              </a:buClr>
              <a:buFont typeface="Wingdings 3" panose="05040102010807070707" pitchFamily="18" charset="2"/>
              <a:buChar char=""/>
            </a:pPr>
            <a:r>
              <a:rPr lang="en-US" sz="1830" dirty="0"/>
              <a:t>Governments try to use </a:t>
            </a:r>
            <a:r>
              <a:rPr lang="en-US" sz="1830" b="1" dirty="0"/>
              <a:t>fiscal policy </a:t>
            </a:r>
            <a:r>
              <a:rPr lang="en-US" sz="1830" dirty="0"/>
              <a:t>(taxation and government spending) and monetary policy (predominantly interest rates) to keep the economy growing at a steady pace. There have been times when growth has been steady at around 2 per cent per year, but subsequently, the economy seems to have reverted to fluctuating growth rates. Knowing how the business is likely to be affected by these external influences is important. (See the case study </a:t>
            </a:r>
            <a:r>
              <a:rPr lang="en-US" sz="1830" dirty="0" smtClean="0"/>
              <a:t>next.)</a:t>
            </a:r>
            <a:endParaRPr lang="en-US" sz="1830" dirty="0"/>
          </a:p>
          <a:p>
            <a:pPr marL="360363" indent="-360363">
              <a:buClr>
                <a:schemeClr val="accent6">
                  <a:lumMod val="50000"/>
                </a:schemeClr>
              </a:buClr>
              <a:buFont typeface="Wingdings 3" panose="05040102010807070707" pitchFamily="18" charset="2"/>
              <a:buChar char=""/>
            </a:pPr>
            <a:r>
              <a:rPr lang="en-US" sz="1830" dirty="0"/>
              <a:t>Businesses also need to study seasonal fluctuations, if they are likely to be affected by them. Businesses based on tourism, arable farms and greetings card producers all fall into this category. In addition, some swings in business demand will be random fluctuations, and as the name suggests these are almost impossible to predict. </a:t>
            </a:r>
          </a:p>
        </p:txBody>
      </p:sp>
      <p:sp>
        <p:nvSpPr>
          <p:cNvPr id="6" name="Title 1"/>
          <p:cNvSpPr>
            <a:spLocks noGrp="1"/>
          </p:cNvSpPr>
          <p:nvPr>
            <p:ph type="title"/>
          </p:nvPr>
        </p:nvSpPr>
        <p:spPr>
          <a:xfrm>
            <a:off x="35496" y="72008"/>
            <a:ext cx="7704856" cy="548680"/>
          </a:xfrm>
        </p:spPr>
        <p:txBody>
          <a:bodyPr>
            <a:noAutofit/>
          </a:bodyPr>
          <a:lstStyle/>
          <a:p>
            <a:r>
              <a:rPr lang="en-GB" sz="2400" dirty="0" smtClean="0"/>
              <a:t>12.2 – Predicting Future Sales Levels – External Influences</a:t>
            </a:r>
            <a:endParaRPr lang="en-GB" sz="20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63</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18642935"/>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647700"/>
          </a:xfrm>
          <a:prstGeom prst="rect">
            <a:avLst/>
          </a:prstGeom>
        </p:spPr>
        <p:txBody>
          <a:bodyPr wrap="square">
            <a:spAutoFit/>
          </a:bodyPr>
          <a:lstStyle/>
          <a:p>
            <a:pPr>
              <a:buClr>
                <a:schemeClr val="accent6">
                  <a:lumMod val="50000"/>
                </a:schemeClr>
              </a:buClr>
            </a:pPr>
            <a:r>
              <a:rPr lang="en-US" sz="1900" b="1" dirty="0">
                <a:solidFill>
                  <a:srgbClr val="002060"/>
                </a:solidFill>
              </a:rPr>
              <a:t>Construction</a:t>
            </a:r>
          </a:p>
          <a:p>
            <a:pPr marL="360363" indent="-360363">
              <a:buClr>
                <a:schemeClr val="accent6">
                  <a:lumMod val="50000"/>
                </a:schemeClr>
              </a:buClr>
              <a:buFont typeface="Wingdings 3" panose="05040102010807070707" pitchFamily="18" charset="2"/>
              <a:buChar char=""/>
            </a:pPr>
            <a:r>
              <a:rPr lang="en-US" sz="1900" dirty="0">
                <a:solidFill>
                  <a:srgbClr val="002060"/>
                </a:solidFill>
              </a:rPr>
              <a:t>Many people in the UK, where house ownership is relatively high compared to some other European countries, will have grown up believing that if you put your money into property you were 'on a winner'. If you bought a house in 2007, especially so if you were a first time buyer, this would not be the case. </a:t>
            </a:r>
            <a:endParaRPr lang="en-US" sz="1900" dirty="0" smtClean="0">
              <a:solidFill>
                <a:srgbClr val="002060"/>
              </a:solidFill>
            </a:endParaRPr>
          </a:p>
          <a:p>
            <a:pPr marL="360363" indent="-360363">
              <a:buClr>
                <a:schemeClr val="accent6">
                  <a:lumMod val="50000"/>
                </a:schemeClr>
              </a:buClr>
              <a:buFont typeface="Wingdings 3" panose="05040102010807070707" pitchFamily="18" charset="2"/>
              <a:buChar char=""/>
            </a:pPr>
            <a:r>
              <a:rPr lang="en-US" sz="1900" dirty="0" smtClean="0">
                <a:solidFill>
                  <a:srgbClr val="002060"/>
                </a:solidFill>
              </a:rPr>
              <a:t>In </a:t>
            </a:r>
            <a:r>
              <a:rPr lang="en-US" sz="1900" dirty="0">
                <a:solidFill>
                  <a:srgbClr val="002060"/>
                </a:solidFill>
              </a:rPr>
              <a:t>2008 the international banking crisis led among other things, to much less bank lending for house purchases. </a:t>
            </a:r>
            <a:r>
              <a:rPr lang="en-US" sz="1900" dirty="0" smtClean="0">
                <a:solidFill>
                  <a:srgbClr val="002060"/>
                </a:solidFill>
              </a:rPr>
              <a:t>Furthermore</a:t>
            </a:r>
            <a:r>
              <a:rPr lang="en-US" sz="1900" dirty="0">
                <a:solidFill>
                  <a:srgbClr val="002060"/>
                </a:solidFill>
              </a:rPr>
              <a:t>, banks that in the past were prepared to lend more than </a:t>
            </a:r>
            <a:r>
              <a:rPr lang="en-US" sz="1900" dirty="0" smtClean="0">
                <a:solidFill>
                  <a:srgbClr val="002060"/>
                </a:solidFill>
              </a:rPr>
              <a:t>100% </a:t>
            </a:r>
            <a:r>
              <a:rPr lang="en-US" sz="1900" dirty="0">
                <a:solidFill>
                  <a:srgbClr val="002060"/>
                </a:solidFill>
              </a:rPr>
              <a:t>of the value of a house, began to demand 25 per cent deposits.</a:t>
            </a:r>
          </a:p>
          <a:p>
            <a:pPr marL="360363" indent="-360363">
              <a:buClr>
                <a:schemeClr val="accent6">
                  <a:lumMod val="50000"/>
                </a:schemeClr>
              </a:buClr>
              <a:buFont typeface="Wingdings 3" panose="05040102010807070707" pitchFamily="18" charset="2"/>
              <a:buChar char=""/>
            </a:pPr>
            <a:r>
              <a:rPr lang="en-US" sz="1900" dirty="0">
                <a:solidFill>
                  <a:srgbClr val="002060"/>
                </a:solidFill>
              </a:rPr>
              <a:t>A vicious circle ensued. House prices fell as potential buyers couldn't get mortgages and owners took their property off the market because they were not getting back the price they paid. (The technical term for this is negative equity, where the value of the house is less than the amount borrowed.) </a:t>
            </a:r>
            <a:endParaRPr lang="en-US" sz="1900" dirty="0" smtClean="0">
              <a:solidFill>
                <a:srgbClr val="002060"/>
              </a:solidFill>
            </a:endParaRPr>
          </a:p>
          <a:p>
            <a:pPr marL="360363" indent="-360363">
              <a:buClr>
                <a:schemeClr val="accent6">
                  <a:lumMod val="50000"/>
                </a:schemeClr>
              </a:buClr>
              <a:buFont typeface="Wingdings 3" panose="05040102010807070707" pitchFamily="18" charset="2"/>
              <a:buChar char=""/>
            </a:pPr>
            <a:r>
              <a:rPr lang="en-US" sz="1900" dirty="0" smtClean="0">
                <a:solidFill>
                  <a:srgbClr val="002060"/>
                </a:solidFill>
              </a:rPr>
              <a:t>Builders </a:t>
            </a:r>
            <a:r>
              <a:rPr lang="en-US" sz="1900" dirty="0">
                <a:solidFill>
                  <a:srgbClr val="002060"/>
                </a:solidFill>
              </a:rPr>
              <a:t>were reluctant to build and there were huge knock-on effects for furniture businesses, sellers of carpets and ancillary products, and estate agents and firms selling decorating products. Four years later the market still hasn't recovered. </a:t>
            </a:r>
          </a:p>
        </p:txBody>
      </p:sp>
      <p:sp>
        <p:nvSpPr>
          <p:cNvPr id="6" name="Title 1"/>
          <p:cNvSpPr>
            <a:spLocks noGrp="1"/>
          </p:cNvSpPr>
          <p:nvPr>
            <p:ph type="title"/>
          </p:nvPr>
        </p:nvSpPr>
        <p:spPr>
          <a:xfrm>
            <a:off x="35496" y="72008"/>
            <a:ext cx="7704856" cy="548680"/>
          </a:xfrm>
        </p:spPr>
        <p:txBody>
          <a:bodyPr>
            <a:noAutofit/>
          </a:bodyPr>
          <a:lstStyle/>
          <a:p>
            <a:r>
              <a:rPr lang="en-GB" sz="2900" dirty="0" smtClean="0"/>
              <a:t>12.2 – Predicting Future Sales Levels – Recession</a:t>
            </a:r>
            <a:endParaRPr lang="en-GB" sz="29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64</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7776834"/>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7344816" cy="5576911"/>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980" dirty="0" smtClean="0">
                <a:solidFill>
                  <a:srgbClr val="002060"/>
                </a:solidFill>
              </a:rPr>
              <a:t>This </a:t>
            </a:r>
            <a:r>
              <a:rPr lang="en-US" sz="1980" dirty="0">
                <a:solidFill>
                  <a:srgbClr val="002060"/>
                </a:solidFill>
              </a:rPr>
              <a:t>lack of growth leads to further knock on effects in the economy: those people who lose their jobs as a result of the recession cut back on their spending, particularly on luxury products.</a:t>
            </a:r>
          </a:p>
          <a:p>
            <a:pPr>
              <a:buClr>
                <a:schemeClr val="accent6">
                  <a:lumMod val="50000"/>
                </a:schemeClr>
              </a:buClr>
            </a:pPr>
            <a:r>
              <a:rPr lang="en-US" sz="1980" b="1" dirty="0">
                <a:solidFill>
                  <a:srgbClr val="FF0000"/>
                </a:solidFill>
              </a:rPr>
              <a:t>Questions</a:t>
            </a:r>
          </a:p>
          <a:p>
            <a:pPr marL="360363" indent="-360363">
              <a:buClr>
                <a:schemeClr val="accent6">
                  <a:lumMod val="50000"/>
                </a:schemeClr>
              </a:buClr>
              <a:buFont typeface="+mj-lt"/>
              <a:buAutoNum type="arabicPeriod"/>
            </a:pPr>
            <a:r>
              <a:rPr lang="en-US" sz="1980" dirty="0" smtClean="0">
                <a:solidFill>
                  <a:srgbClr val="FF0000"/>
                </a:solidFill>
              </a:rPr>
              <a:t>What </a:t>
            </a:r>
            <a:r>
              <a:rPr lang="en-US" sz="1980" dirty="0">
                <a:solidFill>
                  <a:srgbClr val="FF0000"/>
                </a:solidFill>
              </a:rPr>
              <a:t>is the difference between cyclical fluctuations and seasonal fluctuations?</a:t>
            </a:r>
          </a:p>
          <a:p>
            <a:pPr marL="360363" indent="-360363">
              <a:buClr>
                <a:schemeClr val="accent6">
                  <a:lumMod val="50000"/>
                </a:schemeClr>
              </a:buClr>
              <a:buFont typeface="+mj-lt"/>
              <a:buAutoNum type="arabicPeriod"/>
            </a:pPr>
            <a:r>
              <a:rPr lang="en-US" sz="1980" dirty="0" smtClean="0">
                <a:solidFill>
                  <a:srgbClr val="FF0000"/>
                </a:solidFill>
              </a:rPr>
              <a:t>The </a:t>
            </a:r>
            <a:r>
              <a:rPr lang="en-US" sz="1980" dirty="0">
                <a:solidFill>
                  <a:srgbClr val="FF0000"/>
                </a:solidFill>
              </a:rPr>
              <a:t>fall in house prices in 2007/08 was directly related to the recession. For large established firms in the building industry, what difficulties might they face when trying to estimate sales during and after the current slump in demand?</a:t>
            </a:r>
          </a:p>
          <a:p>
            <a:pPr marL="360363" indent="-360363">
              <a:buClr>
                <a:schemeClr val="accent6">
                  <a:lumMod val="50000"/>
                </a:schemeClr>
              </a:buClr>
              <a:buFont typeface="+mj-lt"/>
              <a:buAutoNum type="arabicPeriod"/>
            </a:pPr>
            <a:r>
              <a:rPr lang="en-US" sz="1980" dirty="0" smtClean="0">
                <a:solidFill>
                  <a:srgbClr val="FF0000"/>
                </a:solidFill>
              </a:rPr>
              <a:t>Explain </a:t>
            </a:r>
            <a:r>
              <a:rPr lang="en-US" sz="1980" dirty="0">
                <a:solidFill>
                  <a:srgbClr val="FF0000"/>
                </a:solidFill>
              </a:rPr>
              <a:t>the effect of a fall in demand on the sales of (a) supermarkets, and (b) sellers of middle price-range cars. What difficulties would the manufacturers of such cars face in estimating their sales over a period of time?</a:t>
            </a:r>
          </a:p>
          <a:p>
            <a:pPr marL="360363" indent="-360363">
              <a:buClr>
                <a:schemeClr val="accent6">
                  <a:lumMod val="50000"/>
                </a:schemeClr>
              </a:buClr>
              <a:buFont typeface="+mj-lt"/>
              <a:buAutoNum type="arabicPeriod"/>
            </a:pPr>
            <a:r>
              <a:rPr lang="en-US" sz="1980" dirty="0" smtClean="0">
                <a:solidFill>
                  <a:srgbClr val="FF0000"/>
                </a:solidFill>
              </a:rPr>
              <a:t>Faced </a:t>
            </a:r>
            <a:r>
              <a:rPr lang="en-US" sz="1980" dirty="0">
                <a:solidFill>
                  <a:srgbClr val="FF0000"/>
                </a:solidFill>
              </a:rPr>
              <a:t>with falling demand for their products how might (a) manufacturers of furniture, and (b) retailers of furniture, try to increase demand?</a:t>
            </a:r>
          </a:p>
        </p:txBody>
      </p:sp>
      <p:sp>
        <p:nvSpPr>
          <p:cNvPr id="6" name="Title 1"/>
          <p:cNvSpPr>
            <a:spLocks noGrp="1"/>
          </p:cNvSpPr>
          <p:nvPr>
            <p:ph type="title"/>
          </p:nvPr>
        </p:nvSpPr>
        <p:spPr>
          <a:xfrm>
            <a:off x="35496" y="72008"/>
            <a:ext cx="7704856" cy="548680"/>
          </a:xfrm>
        </p:spPr>
        <p:txBody>
          <a:bodyPr>
            <a:noAutofit/>
          </a:bodyPr>
          <a:lstStyle/>
          <a:p>
            <a:r>
              <a:rPr lang="en-GB" sz="2900" dirty="0" smtClean="0"/>
              <a:t>12.2 – Predicting Future Sales Levels – Recession</a:t>
            </a:r>
            <a:endParaRPr lang="en-GB" sz="29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64</a:t>
            </a:r>
            <a:endParaRPr lang="en-GB" sz="1200" b="1" dirty="0">
              <a:latin typeface="Arial" panose="020B0604020202020204" pitchFamily="34" charset="0"/>
              <a:cs typeface="Arial" panose="020B0604020202020204" pitchFamily="34" charset="0"/>
            </a:endParaRPr>
          </a:p>
        </p:txBody>
      </p:sp>
      <p:pic>
        <p:nvPicPr>
          <p:cNvPr id="28674" name="Picture 2" descr="Image result for uk home ownership compariso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716" r="3737" b="8359"/>
          <a:stretch/>
        </p:blipFill>
        <p:spPr bwMode="auto">
          <a:xfrm>
            <a:off x="7596336" y="1158506"/>
            <a:ext cx="1224136" cy="101011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hlinkClick r:id="rId4"/>
          </p:cNvPr>
          <p:cNvPicPr>
            <a:picLocks noChangeAspect="1"/>
          </p:cNvPicPr>
          <p:nvPr/>
        </p:nvPicPr>
        <p:blipFill rotWithShape="1">
          <a:blip r:embed="rId5"/>
          <a:srcRect l="12920" t="14563" r="34504" b="12594"/>
          <a:stretch/>
        </p:blipFill>
        <p:spPr>
          <a:xfrm>
            <a:off x="7596336" y="5661248"/>
            <a:ext cx="1224136" cy="953538"/>
          </a:xfrm>
          <a:prstGeom prst="rect">
            <a:avLst/>
          </a:prstGeom>
        </p:spPr>
      </p:pic>
      <p:pic>
        <p:nvPicPr>
          <p:cNvPr id="4" name="Picture 3">
            <a:hlinkClick r:id="rId6"/>
          </p:cNvPr>
          <p:cNvPicPr>
            <a:picLocks noChangeAspect="1"/>
          </p:cNvPicPr>
          <p:nvPr/>
        </p:nvPicPr>
        <p:blipFill rotWithShape="1">
          <a:blip r:embed="rId7"/>
          <a:srcRect l="14580" t="11610" r="57195" b="11610"/>
          <a:stretch/>
        </p:blipFill>
        <p:spPr>
          <a:xfrm>
            <a:off x="7596337" y="2264248"/>
            <a:ext cx="1224136" cy="1872208"/>
          </a:xfrm>
          <a:prstGeom prst="rect">
            <a:avLst/>
          </a:prstGeom>
        </p:spPr>
      </p:pic>
      <p:pic>
        <p:nvPicPr>
          <p:cNvPr id="7" name="Picture 6">
            <a:hlinkClick r:id="rId8"/>
          </p:cNvPr>
          <p:cNvPicPr>
            <a:picLocks noChangeAspect="1"/>
          </p:cNvPicPr>
          <p:nvPr/>
        </p:nvPicPr>
        <p:blipFill rotWithShape="1">
          <a:blip r:embed="rId9"/>
          <a:srcRect l="16794" t="17517" r="41699" b="4977"/>
          <a:stretch/>
        </p:blipFill>
        <p:spPr>
          <a:xfrm>
            <a:off x="7596336" y="4232082"/>
            <a:ext cx="1224136" cy="1285150"/>
          </a:xfrm>
          <a:prstGeom prst="rect">
            <a:avLst/>
          </a:prstGeom>
        </p:spPr>
      </p:pic>
    </p:spTree>
    <p:extLst>
      <p:ext uri="{BB962C8B-B14F-4D97-AF65-F5344CB8AC3E}">
        <p14:creationId xmlns:p14="http://schemas.microsoft.com/office/powerpoint/2010/main" val="2099706672"/>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624736" cy="5909310"/>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030" dirty="0"/>
              <a:t>Cash is the lifeblood of any business. It is not the same as profit (see Chapter 15). On paper a business could be making profit but if cash is not coming into the business, for whatever reason, then that business will not survive for long. Delays in receiving payment, worse still not receiving payment at all, make running a business almost impossible. Payments to creditors have to be delayed and if this happens on a regular basis then suppliers will stop supplying and the firm is on the slippery slope to failure. Employees may well lose confidence in their future prospects and leave as soon as they can find another job.</a:t>
            </a:r>
          </a:p>
          <a:p>
            <a:pPr marL="360363" indent="-360363">
              <a:buClr>
                <a:schemeClr val="accent6">
                  <a:lumMod val="50000"/>
                </a:schemeClr>
              </a:buClr>
              <a:buFont typeface="Wingdings 3" panose="05040102010807070707" pitchFamily="18" charset="2"/>
              <a:buChar char=""/>
            </a:pPr>
            <a:r>
              <a:rPr lang="en-US" sz="2030" dirty="0"/>
              <a:t>A </a:t>
            </a:r>
            <a:r>
              <a:rPr lang="en-US" sz="2030" b="1" dirty="0"/>
              <a:t>cash flow forecast </a:t>
            </a:r>
            <a:r>
              <a:rPr lang="en-US" sz="2030" dirty="0"/>
              <a:t>is a record of cash received by the business and expenses that have to be paid for. In a business plan, a cash flow forecast should be prepared for the minimum of a year, usually split into monthly or four-weekly </a:t>
            </a:r>
            <a:r>
              <a:rPr lang="en-US" sz="2030" dirty="0" smtClean="0"/>
              <a:t>periods.</a:t>
            </a:r>
            <a:endParaRPr lang="en-US" sz="2030" dirty="0"/>
          </a:p>
        </p:txBody>
      </p:sp>
      <p:sp>
        <p:nvSpPr>
          <p:cNvPr id="6" name="Title 1"/>
          <p:cNvSpPr>
            <a:spLocks noGrp="1"/>
          </p:cNvSpPr>
          <p:nvPr>
            <p:ph type="title"/>
          </p:nvPr>
        </p:nvSpPr>
        <p:spPr>
          <a:xfrm>
            <a:off x="35496" y="72008"/>
            <a:ext cx="7704856" cy="548680"/>
          </a:xfrm>
        </p:spPr>
        <p:txBody>
          <a:bodyPr>
            <a:noAutofit/>
          </a:bodyPr>
          <a:lstStyle/>
          <a:p>
            <a:r>
              <a:rPr lang="en-GB" sz="4000" dirty="0" smtClean="0"/>
              <a:t>12.3 – Cash Flow Forecasting</a:t>
            </a:r>
            <a:endParaRPr lang="en-GB" sz="40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64</a:t>
            </a:r>
            <a:endParaRPr lang="en-GB" sz="1200" b="1" dirty="0">
              <a:latin typeface="Arial" panose="020B0604020202020204" pitchFamily="34" charset="0"/>
              <a:cs typeface="Arial" panose="020B0604020202020204" pitchFamily="34" charset="0"/>
            </a:endParaRPr>
          </a:p>
        </p:txBody>
      </p:sp>
      <p:pic>
        <p:nvPicPr>
          <p:cNvPr id="33794" name="Picture 2" descr="Image result for cash flow forecas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6" y="1124744"/>
            <a:ext cx="1966367" cy="1244227"/>
          </a:xfrm>
          <a:prstGeom prst="rect">
            <a:avLst/>
          </a:prstGeom>
          <a:noFill/>
          <a:extLst>
            <a:ext uri="{909E8E84-426E-40DD-AFC4-6F175D3DCCD1}">
              <a14:hiddenFill xmlns:a14="http://schemas.microsoft.com/office/drawing/2010/main">
                <a:solidFill>
                  <a:srgbClr val="FFFFFF"/>
                </a:solidFill>
              </a14:hiddenFill>
            </a:ext>
          </a:extLst>
        </p:spPr>
      </p:pic>
      <p:pic>
        <p:nvPicPr>
          <p:cNvPr id="33796" name="Picture 4" descr="Image result for cash flow forecast"/>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08" t="34592" r="44433" b="4970"/>
          <a:stretch/>
        </p:blipFill>
        <p:spPr bwMode="auto">
          <a:xfrm>
            <a:off x="6876256" y="2498333"/>
            <a:ext cx="1966367" cy="1326393"/>
          </a:xfrm>
          <a:prstGeom prst="rect">
            <a:avLst/>
          </a:prstGeom>
          <a:noFill/>
          <a:extLst>
            <a:ext uri="{909E8E84-426E-40DD-AFC4-6F175D3DCCD1}">
              <a14:hiddenFill xmlns:a14="http://schemas.microsoft.com/office/drawing/2010/main">
                <a:solidFill>
                  <a:srgbClr val="FFFFFF"/>
                </a:solidFill>
              </a14:hiddenFill>
            </a:ext>
          </a:extLst>
        </p:spPr>
      </p:pic>
      <p:pic>
        <p:nvPicPr>
          <p:cNvPr id="33798" name="Picture 6" descr="Image result for cash flow forecast graph"/>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800" t="3983" r="4872" b="12200"/>
          <a:stretch/>
        </p:blipFill>
        <p:spPr bwMode="auto">
          <a:xfrm>
            <a:off x="6876256" y="3981580"/>
            <a:ext cx="1964662" cy="1391636"/>
          </a:xfrm>
          <a:prstGeom prst="rect">
            <a:avLst/>
          </a:prstGeom>
          <a:noFill/>
          <a:extLst>
            <a:ext uri="{909E8E84-426E-40DD-AFC4-6F175D3DCCD1}">
              <a14:hiddenFill xmlns:a14="http://schemas.microsoft.com/office/drawing/2010/main">
                <a:solidFill>
                  <a:srgbClr val="FFFFFF"/>
                </a:solidFill>
              </a14:hiddenFill>
            </a:ext>
          </a:extLst>
        </p:spPr>
      </p:pic>
      <p:pic>
        <p:nvPicPr>
          <p:cNvPr id="33800" name="Picture 8" descr="Image result for cash flow forecast graph"/>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821" r="3679" b="7681"/>
          <a:stretch/>
        </p:blipFill>
        <p:spPr bwMode="auto">
          <a:xfrm>
            <a:off x="6876256" y="5564316"/>
            <a:ext cx="1964662" cy="10330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4475357"/>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5688632" cy="3970318"/>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100" dirty="0" smtClean="0"/>
              <a:t>Looking at past cash flow calculations, a pattern may emerge and highlight long term trends or seasonal variations for which the business should be prepared.</a:t>
            </a:r>
          </a:p>
          <a:p>
            <a:pPr marL="360363" indent="-360363">
              <a:buClr>
                <a:schemeClr val="accent6">
                  <a:lumMod val="50000"/>
                </a:schemeClr>
              </a:buClr>
              <a:buFont typeface="Wingdings 3" panose="05040102010807070707" pitchFamily="18" charset="2"/>
              <a:buChar char=""/>
            </a:pPr>
            <a:r>
              <a:rPr lang="en-US" sz="2100" dirty="0" smtClean="0"/>
              <a:t>If the cash outflow is greater than the inflow, there is said to be a negative cash flow. This means that working capital will be needed. It could come from an overdraft, a bank loan, the business owner's own pocket or retained profit (profits from the past that have been saved to cover future needs).</a:t>
            </a:r>
            <a:endParaRPr lang="en-US" sz="2100" dirty="0"/>
          </a:p>
        </p:txBody>
      </p:sp>
      <p:sp>
        <p:nvSpPr>
          <p:cNvPr id="6" name="Title 1"/>
          <p:cNvSpPr>
            <a:spLocks noGrp="1"/>
          </p:cNvSpPr>
          <p:nvPr>
            <p:ph type="title"/>
          </p:nvPr>
        </p:nvSpPr>
        <p:spPr>
          <a:xfrm>
            <a:off x="35496" y="72008"/>
            <a:ext cx="7704856" cy="548680"/>
          </a:xfrm>
        </p:spPr>
        <p:txBody>
          <a:bodyPr>
            <a:noAutofit/>
          </a:bodyPr>
          <a:lstStyle/>
          <a:p>
            <a:r>
              <a:rPr lang="en-GB" sz="4000" dirty="0" smtClean="0"/>
              <a:t>12.3 – Cash Flow Forecasting</a:t>
            </a:r>
            <a:endParaRPr lang="en-GB" sz="40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64</a:t>
            </a:r>
            <a:endParaRPr lang="en-GB" sz="1200" b="1" dirty="0">
              <a:latin typeface="Arial" panose="020B0604020202020204" pitchFamily="34" charset="0"/>
              <a:cs typeface="Arial" panose="020B0604020202020204" pitchFamily="34" charset="0"/>
            </a:endParaRPr>
          </a:p>
        </p:txBody>
      </p:sp>
      <p:sp>
        <p:nvSpPr>
          <p:cNvPr id="7" name="Rectangle 6"/>
          <p:cNvSpPr/>
          <p:nvPr/>
        </p:nvSpPr>
        <p:spPr>
          <a:xfrm>
            <a:off x="251520" y="5038144"/>
            <a:ext cx="8568952" cy="1631216"/>
          </a:xfrm>
          <a:prstGeom prst="rect">
            <a:avLst/>
          </a:prstGeom>
          <a:solidFill>
            <a:schemeClr val="accent6">
              <a:lumMod val="60000"/>
              <a:lumOff val="40000"/>
            </a:schemeClr>
          </a:solidFill>
          <a:ln w="57150">
            <a:solidFill>
              <a:srgbClr val="002060"/>
            </a:solidFill>
          </a:ln>
        </p:spPr>
        <p:txBody>
          <a:bodyPr wrap="square">
            <a:spAutoFit/>
          </a:bodyPr>
          <a:lstStyle/>
          <a:p>
            <a:pPr>
              <a:buClr>
                <a:schemeClr val="accent6">
                  <a:lumMod val="50000"/>
                </a:schemeClr>
              </a:buClr>
            </a:pPr>
            <a:r>
              <a:rPr lang="en-US" sz="2000" b="1" dirty="0"/>
              <a:t>Time series: </a:t>
            </a:r>
            <a:r>
              <a:rPr lang="en-US" sz="2000" dirty="0"/>
              <a:t>data that covers a period of time so that trends can be observed. These trends might reflect seasonal changes or changes in customer preferences or the business cycle.</a:t>
            </a:r>
          </a:p>
          <a:p>
            <a:pPr>
              <a:buClr>
                <a:schemeClr val="accent6">
                  <a:lumMod val="50000"/>
                </a:schemeClr>
              </a:buClr>
            </a:pPr>
            <a:r>
              <a:rPr lang="en-US" sz="2000" b="1" dirty="0"/>
              <a:t>Cash flow forecast: </a:t>
            </a:r>
            <a:r>
              <a:rPr lang="en-US" sz="2000" dirty="0"/>
              <a:t>a record of cash in from sales and cash going out in payment of costs. The difference between the two gives the net cash flow.</a:t>
            </a:r>
          </a:p>
        </p:txBody>
      </p:sp>
      <p:pic>
        <p:nvPicPr>
          <p:cNvPr id="8" name="Picture 4" descr="Image result for cash flow forecast"/>
          <p:cNvPicPr>
            <a:picLocks noChangeAspect="1" noChangeArrowheads="1"/>
          </p:cNvPicPr>
          <p:nvPr/>
        </p:nvPicPr>
        <p:blipFill rotWithShape="1">
          <a:blip r:embed="rId3">
            <a:extLst>
              <a:ext uri="{28A0092B-C50C-407E-A947-70E740481C1C}">
                <a14:useLocalDpi xmlns:a14="http://schemas.microsoft.com/office/drawing/2010/main" val="0"/>
              </a:ext>
            </a:extLst>
          </a:blip>
          <a:srcRect l="1808" t="34592" r="44433" b="12888"/>
          <a:stretch/>
        </p:blipFill>
        <p:spPr bwMode="auto">
          <a:xfrm>
            <a:off x="5967272" y="1102563"/>
            <a:ext cx="2875352" cy="168544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Image result for cash flow forecast graph"/>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800" t="3983" r="4872" b="12200"/>
          <a:stretch/>
        </p:blipFill>
        <p:spPr bwMode="auto">
          <a:xfrm>
            <a:off x="5967272" y="2905668"/>
            <a:ext cx="2873645" cy="2035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6012552"/>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4114815"/>
            <a:ext cx="8640960" cy="2554545"/>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000" dirty="0" smtClean="0"/>
              <a:t>Figure 12 shows how a cash flow chart is created. A typical cash flow forecast for a business starting out is shown below. For illustration purposes the business has both cash sales and credit sales.</a:t>
            </a:r>
          </a:p>
          <a:p>
            <a:pPr marL="360363" indent="-360363">
              <a:buClr>
                <a:schemeClr val="accent6">
                  <a:lumMod val="50000"/>
                </a:schemeClr>
              </a:buClr>
              <a:buFont typeface="Wingdings 3" panose="05040102010807070707" pitchFamily="18" charset="2"/>
              <a:buChar char=""/>
            </a:pPr>
            <a:r>
              <a:rPr lang="en-US" sz="2000" dirty="0" smtClean="0"/>
              <a:t>The assumption is that payment for credit sales will be made two months after the sale. The opening balance and the closing balance will tally with the bank statement. The closing balance is what people mean when they talk about the bottom line: it is the crucial evidence of the month by month security of the business. </a:t>
            </a:r>
            <a:endParaRPr lang="en-US" sz="2000" dirty="0"/>
          </a:p>
        </p:txBody>
      </p:sp>
      <p:sp>
        <p:nvSpPr>
          <p:cNvPr id="6" name="Title 1"/>
          <p:cNvSpPr>
            <a:spLocks noGrp="1"/>
          </p:cNvSpPr>
          <p:nvPr>
            <p:ph type="title"/>
          </p:nvPr>
        </p:nvSpPr>
        <p:spPr>
          <a:xfrm>
            <a:off x="35496" y="72008"/>
            <a:ext cx="7704856" cy="548680"/>
          </a:xfrm>
        </p:spPr>
        <p:txBody>
          <a:bodyPr>
            <a:noAutofit/>
          </a:bodyPr>
          <a:lstStyle/>
          <a:p>
            <a:r>
              <a:rPr lang="en-GB" sz="4000" dirty="0" smtClean="0"/>
              <a:t>12.3 – Cash Flow Forecasting</a:t>
            </a:r>
            <a:endParaRPr lang="en-GB" sz="40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65</a:t>
            </a:r>
            <a:endParaRPr lang="en-GB" sz="1200" b="1" dirty="0">
              <a:latin typeface="Arial" panose="020B0604020202020204" pitchFamily="34" charset="0"/>
              <a:cs typeface="Arial" panose="020B0604020202020204" pitchFamily="34" charset="0"/>
            </a:endParaRPr>
          </a:p>
        </p:txBody>
      </p:sp>
      <p:sp>
        <p:nvSpPr>
          <p:cNvPr id="3" name="Rectangle 2"/>
          <p:cNvSpPr/>
          <p:nvPr/>
        </p:nvSpPr>
        <p:spPr>
          <a:xfrm>
            <a:off x="325120" y="1181302"/>
            <a:ext cx="3454792" cy="231474"/>
          </a:xfrm>
          <a:prstGeom prst="rect">
            <a:avLst/>
          </a:prstGeom>
        </p:spPr>
        <p:txBody>
          <a:bodyPr wrap="none">
            <a:spAutoFit/>
          </a:bodyPr>
          <a:lstStyle/>
          <a:p>
            <a:pPr>
              <a:lnSpc>
                <a:spcPts val="850"/>
              </a:lnSpc>
              <a:spcAft>
                <a:spcPts val="0"/>
              </a:spcAft>
            </a:pPr>
            <a:r>
              <a:rPr lang="en-US" i="1" dirty="0">
                <a:latin typeface="Arial" panose="020B0604020202020204" pitchFamily="34" charset="0"/>
                <a:ea typeface="Segoe UI" panose="020B0502040204020203" pitchFamily="34" charset="0"/>
                <a:cs typeface="Arial" panose="020B0604020202020204" pitchFamily="34" charset="0"/>
              </a:rPr>
              <a:t>Figure 12: Calculating cash flow</a:t>
            </a:r>
            <a:endParaRPr lang="en-GB" i="1" dirty="0">
              <a:effectLst/>
              <a:latin typeface="Arial" panose="020B0604020202020204" pitchFamily="34" charset="0"/>
              <a:ea typeface="Segoe UI" panose="020B0502040204020203" pitchFamily="34" charset="0"/>
              <a:cs typeface="Arial" panose="020B0604020202020204" pitchFamily="34" charset="0"/>
            </a:endParaRPr>
          </a:p>
        </p:txBody>
      </p:sp>
      <p:sp>
        <p:nvSpPr>
          <p:cNvPr id="4" name="Rounded Rectangle 3"/>
          <p:cNvSpPr/>
          <p:nvPr/>
        </p:nvSpPr>
        <p:spPr>
          <a:xfrm>
            <a:off x="330783" y="1484784"/>
            <a:ext cx="1872208" cy="576064"/>
          </a:xfrm>
          <a:prstGeom prst="roundRect">
            <a:avLst/>
          </a:prstGeom>
          <a:solidFill>
            <a:srgbClr val="FFC000"/>
          </a:solidFill>
          <a:ln w="31750">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92500" lnSpcReduction="20000"/>
          </a:bodyPr>
          <a:lstStyle/>
          <a:p>
            <a:pPr algn="ctr"/>
            <a:r>
              <a:rPr lang="en-IE" dirty="0" smtClean="0">
                <a:solidFill>
                  <a:schemeClr val="tx1"/>
                </a:solidFill>
                <a:latin typeface="Arial" panose="020B0604020202020204" pitchFamily="34" charset="0"/>
                <a:cs typeface="Arial" panose="020B0604020202020204" pitchFamily="34" charset="0"/>
              </a:rPr>
              <a:t>Work out all the overheads</a:t>
            </a:r>
            <a:endParaRPr lang="en-GB" dirty="0">
              <a:solidFill>
                <a:schemeClr val="tx1"/>
              </a:solidFill>
              <a:latin typeface="Arial" panose="020B0604020202020204" pitchFamily="34" charset="0"/>
              <a:cs typeface="Arial" panose="020B0604020202020204" pitchFamily="34" charset="0"/>
            </a:endParaRPr>
          </a:p>
        </p:txBody>
      </p:sp>
      <p:sp>
        <p:nvSpPr>
          <p:cNvPr id="10" name="Rounded Rectangle 9"/>
          <p:cNvSpPr/>
          <p:nvPr/>
        </p:nvSpPr>
        <p:spPr>
          <a:xfrm>
            <a:off x="330783" y="2492896"/>
            <a:ext cx="1872208" cy="576064"/>
          </a:xfrm>
          <a:prstGeom prst="roundRect">
            <a:avLst/>
          </a:prstGeom>
          <a:solidFill>
            <a:srgbClr val="FFC000"/>
          </a:solidFill>
          <a:ln w="31750">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85000" lnSpcReduction="10000"/>
          </a:bodyPr>
          <a:lstStyle/>
          <a:p>
            <a:pPr algn="ctr"/>
            <a:r>
              <a:rPr lang="en-IE" dirty="0" smtClean="0">
                <a:solidFill>
                  <a:schemeClr val="tx1"/>
                </a:solidFill>
                <a:latin typeface="Arial" panose="020B0604020202020204" pitchFamily="34" charset="0"/>
                <a:cs typeface="Arial" panose="020B0604020202020204" pitchFamily="34" charset="0"/>
              </a:rPr>
              <a:t>Add the costs of all the other inputs</a:t>
            </a:r>
            <a:endParaRPr lang="en-GB" dirty="0">
              <a:solidFill>
                <a:schemeClr val="tx1"/>
              </a:solidFill>
              <a:latin typeface="Arial" panose="020B0604020202020204" pitchFamily="34" charset="0"/>
              <a:cs typeface="Arial" panose="020B0604020202020204" pitchFamily="34" charset="0"/>
            </a:endParaRPr>
          </a:p>
        </p:txBody>
      </p:sp>
      <p:sp>
        <p:nvSpPr>
          <p:cNvPr id="11" name="Rounded Rectangle 10"/>
          <p:cNvSpPr/>
          <p:nvPr/>
        </p:nvSpPr>
        <p:spPr>
          <a:xfrm>
            <a:off x="6372200" y="2636912"/>
            <a:ext cx="2376264" cy="576064"/>
          </a:xfrm>
          <a:prstGeom prst="roundRect">
            <a:avLst/>
          </a:prstGeom>
          <a:solidFill>
            <a:srgbClr val="FFC000"/>
          </a:solidFill>
          <a:ln w="31750">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70000" lnSpcReduction="20000"/>
          </a:bodyPr>
          <a:lstStyle/>
          <a:p>
            <a:pPr algn="ctr"/>
            <a:r>
              <a:rPr lang="en-IE" dirty="0" smtClean="0">
                <a:solidFill>
                  <a:schemeClr val="tx1"/>
                </a:solidFill>
                <a:latin typeface="Arial" panose="020B0604020202020204" pitchFamily="34" charset="0"/>
                <a:cs typeface="Arial" panose="020B0604020202020204" pitchFamily="34" charset="0"/>
              </a:rPr>
              <a:t>The closing balance becomes next months opening balance</a:t>
            </a:r>
            <a:endParaRPr lang="en-GB" dirty="0">
              <a:solidFill>
                <a:schemeClr val="tx1"/>
              </a:solidFill>
              <a:latin typeface="Arial" panose="020B0604020202020204" pitchFamily="34" charset="0"/>
              <a:cs typeface="Arial" panose="020B0604020202020204" pitchFamily="34" charset="0"/>
            </a:endParaRPr>
          </a:p>
        </p:txBody>
      </p:sp>
      <p:sp>
        <p:nvSpPr>
          <p:cNvPr id="12" name="Rounded Rectangle 11"/>
          <p:cNvSpPr/>
          <p:nvPr/>
        </p:nvSpPr>
        <p:spPr>
          <a:xfrm>
            <a:off x="3491880" y="2636912"/>
            <a:ext cx="1872208" cy="576064"/>
          </a:xfrm>
          <a:prstGeom prst="roundRect">
            <a:avLst/>
          </a:prstGeom>
          <a:solidFill>
            <a:srgbClr val="FFC000"/>
          </a:solidFill>
          <a:ln w="31750">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77500" lnSpcReduction="20000"/>
          </a:bodyPr>
          <a:lstStyle/>
          <a:p>
            <a:pPr algn="ctr"/>
            <a:r>
              <a:rPr lang="en-IE" dirty="0" smtClean="0">
                <a:solidFill>
                  <a:schemeClr val="tx1"/>
                </a:solidFill>
                <a:latin typeface="Arial" panose="020B0604020202020204" pitchFamily="34" charset="0"/>
                <a:cs typeface="Arial" panose="020B0604020202020204" pitchFamily="34" charset="0"/>
              </a:rPr>
              <a:t>Find opening balance for first month</a:t>
            </a:r>
            <a:endParaRPr lang="en-GB" dirty="0">
              <a:solidFill>
                <a:schemeClr val="tx1"/>
              </a:solidFill>
              <a:latin typeface="Arial" panose="020B0604020202020204" pitchFamily="34" charset="0"/>
              <a:cs typeface="Arial" panose="020B0604020202020204" pitchFamily="34" charset="0"/>
            </a:endParaRPr>
          </a:p>
        </p:txBody>
      </p:sp>
      <p:sp>
        <p:nvSpPr>
          <p:cNvPr id="13" name="Rounded Rectangle 12"/>
          <p:cNvSpPr/>
          <p:nvPr/>
        </p:nvSpPr>
        <p:spPr>
          <a:xfrm>
            <a:off x="6372200" y="1521414"/>
            <a:ext cx="2376264" cy="755458"/>
          </a:xfrm>
          <a:prstGeom prst="roundRect">
            <a:avLst/>
          </a:prstGeom>
          <a:solidFill>
            <a:srgbClr val="FFC000"/>
          </a:solidFill>
          <a:ln w="31750">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85000" lnSpcReduction="20000"/>
          </a:bodyPr>
          <a:lstStyle/>
          <a:p>
            <a:pPr algn="ctr"/>
            <a:r>
              <a:rPr lang="en-IE" dirty="0" smtClean="0">
                <a:solidFill>
                  <a:schemeClr val="tx1"/>
                </a:solidFill>
                <a:latin typeface="Arial" panose="020B0604020202020204" pitchFamily="34" charset="0"/>
                <a:cs typeface="Arial" panose="020B0604020202020204" pitchFamily="34" charset="0"/>
              </a:rPr>
              <a:t>Add cash flow to opening balance to arrive at closing balance</a:t>
            </a:r>
            <a:endParaRPr lang="en-GB" dirty="0">
              <a:solidFill>
                <a:schemeClr val="tx1"/>
              </a:solidFill>
              <a:latin typeface="Arial" panose="020B0604020202020204" pitchFamily="34" charset="0"/>
              <a:cs typeface="Arial" panose="020B0604020202020204" pitchFamily="34" charset="0"/>
            </a:endParaRPr>
          </a:p>
        </p:txBody>
      </p:sp>
      <p:sp>
        <p:nvSpPr>
          <p:cNvPr id="14" name="Rounded Rectangle 13"/>
          <p:cNvSpPr/>
          <p:nvPr/>
        </p:nvSpPr>
        <p:spPr>
          <a:xfrm>
            <a:off x="3131840" y="1521414"/>
            <a:ext cx="2592288" cy="755458"/>
          </a:xfrm>
          <a:prstGeom prst="roundRect">
            <a:avLst/>
          </a:prstGeom>
          <a:solidFill>
            <a:srgbClr val="FFC000"/>
          </a:solidFill>
          <a:ln w="31750">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r>
              <a:rPr lang="en-IE" sz="1400" dirty="0" smtClean="0">
                <a:solidFill>
                  <a:schemeClr val="tx1"/>
                </a:solidFill>
                <a:latin typeface="Arial" panose="020B0604020202020204" pitchFamily="34" charset="0"/>
                <a:cs typeface="Arial" panose="020B0604020202020204" pitchFamily="34" charset="0"/>
              </a:rPr>
              <a:t>Calculate sales revenue (inflow) minus cash outflow to arrive at cash flow</a:t>
            </a:r>
            <a:endParaRPr lang="en-GB" sz="1400" dirty="0">
              <a:solidFill>
                <a:schemeClr val="tx1"/>
              </a:solidFill>
              <a:latin typeface="Arial" panose="020B0604020202020204" pitchFamily="34" charset="0"/>
              <a:cs typeface="Arial" panose="020B0604020202020204" pitchFamily="34" charset="0"/>
            </a:endParaRPr>
          </a:p>
        </p:txBody>
      </p:sp>
      <p:sp>
        <p:nvSpPr>
          <p:cNvPr id="15" name="Rounded Rectangle 14"/>
          <p:cNvSpPr/>
          <p:nvPr/>
        </p:nvSpPr>
        <p:spPr>
          <a:xfrm>
            <a:off x="330783" y="3501008"/>
            <a:ext cx="1872208" cy="576064"/>
          </a:xfrm>
          <a:prstGeom prst="roundRect">
            <a:avLst/>
          </a:prstGeom>
          <a:solidFill>
            <a:srgbClr val="FFC000"/>
          </a:solidFill>
          <a:ln w="31750">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92500" lnSpcReduction="20000"/>
          </a:bodyPr>
          <a:lstStyle/>
          <a:p>
            <a:pPr algn="ctr"/>
            <a:r>
              <a:rPr lang="en-IE" dirty="0" smtClean="0">
                <a:solidFill>
                  <a:schemeClr val="tx1"/>
                </a:solidFill>
                <a:latin typeface="Arial" panose="020B0604020202020204" pitchFamily="34" charset="0"/>
                <a:cs typeface="Arial" panose="020B0604020202020204" pitchFamily="34" charset="0"/>
              </a:rPr>
              <a:t>Calculate monthly cash outflow</a:t>
            </a:r>
            <a:endParaRPr lang="en-GB" dirty="0">
              <a:solidFill>
                <a:schemeClr val="tx1"/>
              </a:solidFill>
              <a:latin typeface="Arial" panose="020B0604020202020204" pitchFamily="34" charset="0"/>
              <a:cs typeface="Arial" panose="020B0604020202020204" pitchFamily="34" charset="0"/>
            </a:endParaRPr>
          </a:p>
        </p:txBody>
      </p:sp>
      <p:cxnSp>
        <p:nvCxnSpPr>
          <p:cNvPr id="17" name="Straight Arrow Connector 16"/>
          <p:cNvCxnSpPr>
            <a:endCxn id="10" idx="0"/>
          </p:cNvCxnSpPr>
          <p:nvPr/>
        </p:nvCxnSpPr>
        <p:spPr>
          <a:xfrm>
            <a:off x="1265074" y="2060848"/>
            <a:ext cx="1813" cy="432048"/>
          </a:xfrm>
          <a:prstGeom prst="straightConnector1">
            <a:avLst/>
          </a:prstGeom>
          <a:ln w="66675">
            <a:solidFill>
              <a:srgbClr val="FF0000"/>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endCxn id="15" idx="0"/>
          </p:cNvCxnSpPr>
          <p:nvPr/>
        </p:nvCxnSpPr>
        <p:spPr>
          <a:xfrm>
            <a:off x="1265073" y="3106703"/>
            <a:ext cx="1814" cy="394305"/>
          </a:xfrm>
          <a:prstGeom prst="straightConnector1">
            <a:avLst/>
          </a:prstGeom>
          <a:ln w="66675">
            <a:solidFill>
              <a:srgbClr val="FF0000"/>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5" idx="3"/>
          </p:cNvCxnSpPr>
          <p:nvPr/>
        </p:nvCxnSpPr>
        <p:spPr>
          <a:xfrm flipV="1">
            <a:off x="2202991" y="1916832"/>
            <a:ext cx="912194" cy="1872208"/>
          </a:xfrm>
          <a:prstGeom prst="straightConnector1">
            <a:avLst/>
          </a:prstGeom>
          <a:ln w="66675">
            <a:solidFill>
              <a:srgbClr val="FF0000"/>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4427984" y="2287950"/>
            <a:ext cx="7255" cy="360040"/>
          </a:xfrm>
          <a:prstGeom prst="straightConnector1">
            <a:avLst/>
          </a:prstGeom>
          <a:ln w="66675">
            <a:solidFill>
              <a:srgbClr val="FF0000"/>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13" idx="1"/>
          </p:cNvCxnSpPr>
          <p:nvPr/>
        </p:nvCxnSpPr>
        <p:spPr>
          <a:xfrm flipV="1">
            <a:off x="5371343" y="1899143"/>
            <a:ext cx="1000857" cy="1060067"/>
          </a:xfrm>
          <a:prstGeom prst="straightConnector1">
            <a:avLst/>
          </a:prstGeom>
          <a:ln w="66675">
            <a:solidFill>
              <a:srgbClr val="FF0000"/>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7556704" y="2287950"/>
            <a:ext cx="7255" cy="360040"/>
          </a:xfrm>
          <a:prstGeom prst="straightConnector1">
            <a:avLst/>
          </a:prstGeom>
          <a:ln w="66675">
            <a:solidFill>
              <a:srgbClr val="FF0000"/>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5372851"/>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500"/>
                                        <p:tgtEl>
                                          <p:spTgt spid="4"/>
                                        </p:tgtEl>
                                      </p:cBhvr>
                                    </p:animEffect>
                                  </p:childTnLst>
                                </p:cTn>
                              </p:par>
                            </p:childTnLst>
                          </p:cTn>
                        </p:par>
                        <p:par>
                          <p:cTn id="8" fill="hold">
                            <p:stCondLst>
                              <p:cond delay="2500"/>
                            </p:stCondLst>
                            <p:childTnLst>
                              <p:par>
                                <p:cTn id="9" presetID="10"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2500"/>
                                        <p:tgtEl>
                                          <p:spTgt spid="17"/>
                                        </p:tgtEl>
                                      </p:cBhvr>
                                    </p:animEffect>
                                  </p:childTnLst>
                                </p:cTn>
                              </p:par>
                            </p:childTnLst>
                          </p:cTn>
                        </p:par>
                        <p:par>
                          <p:cTn id="12" fill="hold">
                            <p:stCondLst>
                              <p:cond delay="5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500"/>
                                        <p:tgtEl>
                                          <p:spTgt spid="10"/>
                                        </p:tgtEl>
                                      </p:cBhvr>
                                    </p:animEffect>
                                  </p:childTnLst>
                                </p:cTn>
                              </p:par>
                            </p:childTnLst>
                          </p:cTn>
                        </p:par>
                        <p:par>
                          <p:cTn id="16" fill="hold">
                            <p:stCondLst>
                              <p:cond delay="7500"/>
                            </p:stCondLst>
                            <p:childTnLst>
                              <p:par>
                                <p:cTn id="17" presetID="10" presetClass="entr" presetSubtype="0"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2500"/>
                                        <p:tgtEl>
                                          <p:spTgt spid="18"/>
                                        </p:tgtEl>
                                      </p:cBhvr>
                                    </p:animEffect>
                                  </p:childTnLst>
                                </p:cTn>
                              </p:par>
                            </p:childTnLst>
                          </p:cTn>
                        </p:par>
                        <p:par>
                          <p:cTn id="20" fill="hold">
                            <p:stCondLst>
                              <p:cond delay="100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2500"/>
                                        <p:tgtEl>
                                          <p:spTgt spid="15"/>
                                        </p:tgtEl>
                                      </p:cBhvr>
                                    </p:animEffect>
                                  </p:childTnLst>
                                </p:cTn>
                              </p:par>
                            </p:childTnLst>
                          </p:cTn>
                        </p:par>
                        <p:par>
                          <p:cTn id="24" fill="hold">
                            <p:stCondLst>
                              <p:cond delay="12500"/>
                            </p:stCondLst>
                            <p:childTnLst>
                              <p:par>
                                <p:cTn id="25" presetID="10" presetClass="entr" presetSubtype="0"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2500"/>
                                        <p:tgtEl>
                                          <p:spTgt spid="19"/>
                                        </p:tgtEl>
                                      </p:cBhvr>
                                    </p:animEffect>
                                  </p:childTnLst>
                                </p:cTn>
                              </p:par>
                            </p:childTnLst>
                          </p:cTn>
                        </p:par>
                        <p:par>
                          <p:cTn id="28" fill="hold">
                            <p:stCondLst>
                              <p:cond delay="15000"/>
                            </p:stCondLst>
                            <p:childTnLst>
                              <p:par>
                                <p:cTn id="29" presetID="10"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2500"/>
                                        <p:tgtEl>
                                          <p:spTgt spid="14"/>
                                        </p:tgtEl>
                                      </p:cBhvr>
                                    </p:animEffect>
                                  </p:childTnLst>
                                </p:cTn>
                              </p:par>
                            </p:childTnLst>
                          </p:cTn>
                        </p:par>
                        <p:par>
                          <p:cTn id="32" fill="hold">
                            <p:stCondLst>
                              <p:cond delay="17500"/>
                            </p:stCondLst>
                            <p:childTnLst>
                              <p:par>
                                <p:cTn id="33" presetID="10" presetClass="entr" presetSubtype="0"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2500"/>
                                        <p:tgtEl>
                                          <p:spTgt spid="22"/>
                                        </p:tgtEl>
                                      </p:cBhvr>
                                    </p:animEffect>
                                  </p:childTnLst>
                                </p:cTn>
                              </p:par>
                            </p:childTnLst>
                          </p:cTn>
                        </p:par>
                        <p:par>
                          <p:cTn id="36" fill="hold">
                            <p:stCondLst>
                              <p:cond delay="20000"/>
                            </p:stCondLst>
                            <p:childTnLst>
                              <p:par>
                                <p:cTn id="37" presetID="10" presetClass="entr" presetSubtype="0"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2500"/>
                                        <p:tgtEl>
                                          <p:spTgt spid="12"/>
                                        </p:tgtEl>
                                      </p:cBhvr>
                                    </p:animEffect>
                                  </p:childTnLst>
                                </p:cTn>
                              </p:par>
                            </p:childTnLst>
                          </p:cTn>
                        </p:par>
                        <p:par>
                          <p:cTn id="40" fill="hold">
                            <p:stCondLst>
                              <p:cond delay="22500"/>
                            </p:stCondLst>
                            <p:childTnLst>
                              <p:par>
                                <p:cTn id="41" presetID="10" presetClass="entr" presetSubtype="0"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2500"/>
                                        <p:tgtEl>
                                          <p:spTgt spid="28"/>
                                        </p:tgtEl>
                                      </p:cBhvr>
                                    </p:animEffect>
                                  </p:childTnLst>
                                </p:cTn>
                              </p:par>
                            </p:childTnLst>
                          </p:cTn>
                        </p:par>
                        <p:par>
                          <p:cTn id="44" fill="hold">
                            <p:stCondLst>
                              <p:cond delay="25000"/>
                            </p:stCondLst>
                            <p:childTnLst>
                              <p:par>
                                <p:cTn id="45" presetID="10" presetClass="entr" presetSubtype="0"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2500"/>
                                        <p:tgtEl>
                                          <p:spTgt spid="13"/>
                                        </p:tgtEl>
                                      </p:cBhvr>
                                    </p:animEffect>
                                  </p:childTnLst>
                                </p:cTn>
                              </p:par>
                            </p:childTnLst>
                          </p:cTn>
                        </p:par>
                        <p:par>
                          <p:cTn id="48" fill="hold">
                            <p:stCondLst>
                              <p:cond delay="27500"/>
                            </p:stCondLst>
                            <p:childTnLst>
                              <p:par>
                                <p:cTn id="49" presetID="10" presetClass="entr" presetSubtype="0"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2500"/>
                                        <p:tgtEl>
                                          <p:spTgt spid="31"/>
                                        </p:tgtEl>
                                      </p:cBhvr>
                                    </p:animEffect>
                                  </p:childTnLst>
                                </p:cTn>
                              </p:par>
                            </p:childTnLst>
                          </p:cTn>
                        </p:par>
                        <p:par>
                          <p:cTn id="52" fill="hold">
                            <p:stCondLst>
                              <p:cond delay="30000"/>
                            </p:stCondLst>
                            <p:childTnLst>
                              <p:par>
                                <p:cTn id="53" presetID="10" presetClass="entr" presetSubtype="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2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1" grpId="0" animBg="1"/>
      <p:bldP spid="12" grpId="0" animBg="1"/>
      <p:bldP spid="13" grpId="0" animBg="1"/>
      <p:bldP spid="14" grpId="0" animBg="1"/>
      <p:bldP spid="1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700" b="1" dirty="0" smtClean="0"/>
              <a:t>1 – New Business Ideas - Expectations</a:t>
            </a:r>
          </a:p>
        </p:txBody>
      </p:sp>
      <p:sp>
        <p:nvSpPr>
          <p:cNvPr id="2" name="Rectangle 1"/>
          <p:cNvSpPr/>
          <p:nvPr/>
        </p:nvSpPr>
        <p:spPr>
          <a:xfrm>
            <a:off x="251520" y="1096426"/>
            <a:ext cx="8640960" cy="5355312"/>
          </a:xfrm>
          <a:prstGeom prst="rect">
            <a:avLst/>
          </a:prstGeom>
        </p:spPr>
        <p:txBody>
          <a:bodyPr wrap="square">
            <a:spAutoFit/>
          </a:bodyPr>
          <a:lstStyle/>
          <a:p>
            <a:pPr>
              <a:buClr>
                <a:schemeClr val="accent6">
                  <a:lumMod val="50000"/>
                </a:schemeClr>
              </a:buClr>
            </a:pPr>
            <a:r>
              <a:rPr lang="en-US" b="1" dirty="0"/>
              <a:t>What are examiners looking for</a:t>
            </a:r>
            <a:r>
              <a:rPr lang="en-US" b="1" dirty="0" smtClean="0"/>
              <a:t>?</a:t>
            </a:r>
            <a:endParaRPr lang="en-US" b="1" dirty="0"/>
          </a:p>
          <a:p>
            <a:pPr marL="457200" indent="-457200">
              <a:buClr>
                <a:schemeClr val="accent6">
                  <a:lumMod val="50000"/>
                </a:schemeClr>
              </a:buClr>
              <a:buFont typeface="Wingdings 3" panose="05040102010807070707" pitchFamily="18" charset="2"/>
              <a:buChar char=""/>
            </a:pPr>
            <a:r>
              <a:rPr lang="en-US" dirty="0"/>
              <a:t>Examiners use instructions to help you to decide the length and depth of your answer</a:t>
            </a:r>
            <a:r>
              <a:rPr lang="en-US" dirty="0" smtClean="0"/>
              <a:t>.</a:t>
            </a:r>
            <a:endParaRPr lang="en-US" dirty="0"/>
          </a:p>
          <a:p>
            <a:pPr>
              <a:buClr>
                <a:schemeClr val="accent6">
                  <a:lumMod val="50000"/>
                </a:schemeClr>
              </a:buClr>
            </a:pPr>
            <a:r>
              <a:rPr lang="en-US" b="1" dirty="0"/>
              <a:t>State, define, list, outline</a:t>
            </a:r>
          </a:p>
          <a:p>
            <a:pPr marL="457200" indent="-457200">
              <a:buClr>
                <a:schemeClr val="accent6">
                  <a:lumMod val="50000"/>
                </a:schemeClr>
              </a:buClr>
              <a:buFont typeface="Wingdings 3" panose="05040102010807070707" pitchFamily="18" charset="2"/>
              <a:buChar char=""/>
            </a:pPr>
            <a:r>
              <a:rPr lang="en-US" dirty="0"/>
              <a:t>These key words require short, concise answers, often recall of material that you have </a:t>
            </a:r>
            <a:r>
              <a:rPr lang="en-US" dirty="0" err="1"/>
              <a:t>memorised</a:t>
            </a:r>
            <a:r>
              <a:rPr lang="en-US" dirty="0" smtClean="0"/>
              <a:t>.</a:t>
            </a:r>
            <a:endParaRPr lang="en-US" dirty="0"/>
          </a:p>
          <a:p>
            <a:pPr>
              <a:buClr>
                <a:schemeClr val="accent6">
                  <a:lumMod val="50000"/>
                </a:schemeClr>
              </a:buClr>
            </a:pPr>
            <a:r>
              <a:rPr lang="en-US" b="1" dirty="0"/>
              <a:t>Explain, describe, discuss</a:t>
            </a:r>
          </a:p>
          <a:p>
            <a:pPr marL="457200" indent="-457200">
              <a:buClr>
                <a:schemeClr val="accent6">
                  <a:lumMod val="50000"/>
                </a:schemeClr>
              </a:buClr>
              <a:buFont typeface="Wingdings 3" panose="05040102010807070707" pitchFamily="18" charset="2"/>
              <a:buChar char=""/>
            </a:pPr>
            <a:r>
              <a:rPr lang="en-US" dirty="0"/>
              <a:t>Some reasoning or some reference to theory is needed, depending on the context.</a:t>
            </a:r>
          </a:p>
          <a:p>
            <a:pPr marL="457200" indent="-457200">
              <a:buClr>
                <a:schemeClr val="accent6">
                  <a:lumMod val="50000"/>
                </a:schemeClr>
              </a:buClr>
              <a:buFont typeface="Wingdings 3" panose="05040102010807070707" pitchFamily="18" charset="2"/>
              <a:buChar char=""/>
            </a:pPr>
            <a:r>
              <a:rPr lang="en-US" dirty="0"/>
              <a:t>Explaining and discussing require you to give a more detailed answer than when you are asked to ‘describe' something</a:t>
            </a:r>
            <a:r>
              <a:rPr lang="en-US" dirty="0" smtClean="0"/>
              <a:t>.</a:t>
            </a:r>
            <a:endParaRPr lang="en-US" dirty="0"/>
          </a:p>
          <a:p>
            <a:pPr>
              <a:buClr>
                <a:schemeClr val="accent6">
                  <a:lumMod val="50000"/>
                </a:schemeClr>
              </a:buClr>
            </a:pPr>
            <a:r>
              <a:rPr lang="en-US" b="1" dirty="0"/>
              <a:t>Apply</a:t>
            </a:r>
          </a:p>
          <a:p>
            <a:pPr marL="457200" indent="-457200">
              <a:buClr>
                <a:schemeClr val="accent6">
                  <a:lumMod val="50000"/>
                </a:schemeClr>
              </a:buClr>
              <a:buFont typeface="Wingdings 3" panose="05040102010807070707" pitchFamily="18" charset="2"/>
              <a:buChar char=""/>
            </a:pPr>
            <a:r>
              <a:rPr lang="en-US" dirty="0"/>
              <a:t>Here, you must make sure that you relate your answer to the given situation (this is always good practice in Business Studies exams</a:t>
            </a:r>
            <a:r>
              <a:rPr lang="en-US" dirty="0" smtClean="0"/>
              <a:t>).</a:t>
            </a:r>
            <a:endParaRPr lang="en-US" dirty="0"/>
          </a:p>
          <a:p>
            <a:pPr>
              <a:buClr>
                <a:schemeClr val="accent6">
                  <a:lumMod val="50000"/>
                </a:schemeClr>
              </a:buClr>
            </a:pPr>
            <a:r>
              <a:rPr lang="en-US" b="1" dirty="0"/>
              <a:t>Evaluate</a:t>
            </a:r>
          </a:p>
          <a:p>
            <a:pPr marL="457200" indent="-457200">
              <a:buClr>
                <a:schemeClr val="accent6">
                  <a:lumMod val="50000"/>
                </a:schemeClr>
              </a:buClr>
              <a:buFont typeface="Wingdings 3" panose="05040102010807070707" pitchFamily="18" charset="2"/>
              <a:buChar char=""/>
            </a:pPr>
            <a:r>
              <a:rPr lang="en-US" dirty="0"/>
              <a:t>You are required to provide full and detailed arguments, often ‘for' and ‘against', to show your depth of understanding</a:t>
            </a:r>
            <a:r>
              <a:rPr lang="en-US" dirty="0" smtClean="0"/>
              <a:t>.</a:t>
            </a:r>
            <a:endParaRPr lang="en-US" dirty="0"/>
          </a:p>
          <a:p>
            <a:pPr>
              <a:buClr>
                <a:schemeClr val="accent6">
                  <a:lumMod val="50000"/>
                </a:schemeClr>
              </a:buClr>
            </a:pPr>
            <a:r>
              <a:rPr lang="en-US" b="1" dirty="0"/>
              <a:t>Calculate</a:t>
            </a:r>
          </a:p>
          <a:p>
            <a:pPr marL="457200" indent="-457200">
              <a:buClr>
                <a:schemeClr val="accent6">
                  <a:lumMod val="50000"/>
                </a:schemeClr>
              </a:buClr>
              <a:buFont typeface="Wingdings 3" panose="05040102010807070707" pitchFamily="18" charset="2"/>
              <a:buChar char=""/>
            </a:pPr>
            <a:r>
              <a:rPr lang="en-US" dirty="0"/>
              <a:t>A numerical answer is required here</a:t>
            </a:r>
            <a:r>
              <a:rPr lang="en-US" dirty="0" smtClean="0"/>
              <a:t>.</a:t>
            </a:r>
            <a:endParaRPr lang="en-US" dirty="0"/>
          </a:p>
        </p:txBody>
      </p:sp>
    </p:spTree>
    <p:extLst>
      <p:ext uri="{BB962C8B-B14F-4D97-AF65-F5344CB8AC3E}">
        <p14:creationId xmlns:p14="http://schemas.microsoft.com/office/powerpoint/2010/main" val="2294758787"/>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12.3 – Cash Flow Forecasting</a:t>
            </a:r>
            <a:endParaRPr lang="en-GB" sz="40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65</a:t>
            </a:r>
            <a:endParaRPr lang="en-GB" sz="1200" b="1" dirty="0">
              <a:latin typeface="Arial" panose="020B0604020202020204" pitchFamily="34" charset="0"/>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466437403"/>
              </p:ext>
            </p:extLst>
          </p:nvPr>
        </p:nvGraphicFramePr>
        <p:xfrm>
          <a:off x="299866" y="1412775"/>
          <a:ext cx="8520610" cy="5256589"/>
        </p:xfrm>
        <a:graphic>
          <a:graphicData uri="http://schemas.openxmlformats.org/drawingml/2006/table">
            <a:tbl>
              <a:tblPr>
                <a:tableStyleId>{5C22544A-7EE6-4342-B048-85BDC9FD1C3A}</a:tableStyleId>
              </a:tblPr>
              <a:tblGrid>
                <a:gridCol w="1823862"/>
                <a:gridCol w="936104"/>
                <a:gridCol w="720080"/>
                <a:gridCol w="720080"/>
                <a:gridCol w="720080"/>
                <a:gridCol w="792088"/>
                <a:gridCol w="792088"/>
                <a:gridCol w="720080"/>
                <a:gridCol w="720080"/>
                <a:gridCol w="576068"/>
              </a:tblGrid>
              <a:tr h="273936">
                <a:tc>
                  <a:txBody>
                    <a:bodyPr/>
                    <a:lstStyle/>
                    <a:p>
                      <a:pPr algn="l" fontAlgn="ctr"/>
                      <a:r>
                        <a:rPr lang="en-US" sz="1600" b="1" u="none" strike="noStrike" dirty="0">
                          <a:effectLst/>
                          <a:latin typeface="Arial" panose="020B0604020202020204" pitchFamily="34" charset="0"/>
                          <a:cs typeface="Arial" panose="020B0604020202020204" pitchFamily="34" charset="0"/>
                        </a:rPr>
                        <a:t>Receipts £</a:t>
                      </a:r>
                      <a:endParaRPr lang="en-GB" sz="16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dirty="0">
                          <a:effectLst/>
                          <a:latin typeface="Arial" panose="020B0604020202020204" pitchFamily="34" charset="0"/>
                          <a:cs typeface="Arial" panose="020B0604020202020204" pitchFamily="34" charset="0"/>
                        </a:rPr>
                        <a:t>Jan</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dirty="0">
                          <a:effectLst/>
                          <a:latin typeface="Arial" panose="020B0604020202020204" pitchFamily="34" charset="0"/>
                          <a:cs typeface="Arial" panose="020B0604020202020204" pitchFamily="34" charset="0"/>
                        </a:rPr>
                        <a:t>Feb</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Mar</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Apr</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May</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June</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July</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Aug</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Sep</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r>
              <a:tr h="257733">
                <a:tc>
                  <a:txBody>
                    <a:bodyPr/>
                    <a:lstStyle/>
                    <a:p>
                      <a:pPr algn="l" fontAlgn="ctr"/>
                      <a:r>
                        <a:rPr lang="en-US" sz="1600" u="none" strike="noStrike">
                          <a:effectLst/>
                          <a:latin typeface="Arial" panose="020B0604020202020204" pitchFamily="34" charset="0"/>
                          <a:cs typeface="Arial" panose="020B0604020202020204" pitchFamily="34" charset="0"/>
                        </a:rPr>
                        <a:t>Cash Sales</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500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500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500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dirty="0">
                          <a:effectLst/>
                          <a:latin typeface="Arial" panose="020B0604020202020204" pitchFamily="34" charset="0"/>
                          <a:cs typeface="Arial" panose="020B0604020202020204" pitchFamily="34" charset="0"/>
                        </a:rPr>
                        <a:t>600</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dirty="0">
                          <a:effectLst/>
                          <a:latin typeface="Arial" panose="020B0604020202020204" pitchFamily="34" charset="0"/>
                          <a:cs typeface="Arial" panose="020B0604020202020204" pitchFamily="34" charset="0"/>
                        </a:rPr>
                        <a:t>700</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700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800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800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r>
              <a:tr h="271298">
                <a:tc>
                  <a:txBody>
                    <a:bodyPr/>
                    <a:lstStyle/>
                    <a:p>
                      <a:pPr algn="l" fontAlgn="ctr"/>
                      <a:r>
                        <a:rPr lang="en-US" sz="1600" u="none" strike="noStrike">
                          <a:effectLst/>
                          <a:latin typeface="Arial" panose="020B0604020202020204" pitchFamily="34" charset="0"/>
                          <a:cs typeface="Arial" panose="020B0604020202020204" pitchFamily="34" charset="0"/>
                        </a:rPr>
                        <a:t>Credit Sales</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2400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2700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3000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dirty="0">
                          <a:effectLst/>
                          <a:latin typeface="Arial" panose="020B0604020202020204" pitchFamily="34" charset="0"/>
                          <a:cs typeface="Arial" panose="020B0604020202020204" pitchFamily="34" charset="0"/>
                        </a:rPr>
                        <a:t>4000</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4000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4500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4700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r>
              <a:tr h="257733">
                <a:tc>
                  <a:txBody>
                    <a:bodyPr/>
                    <a:lstStyle/>
                    <a:p>
                      <a:pPr algn="l" fontAlgn="ctr"/>
                      <a:r>
                        <a:rPr lang="en-US" sz="1600" u="none" strike="noStrike">
                          <a:effectLst/>
                          <a:latin typeface="Arial" panose="020B0604020202020204" pitchFamily="34" charset="0"/>
                          <a:cs typeface="Arial" panose="020B0604020202020204" pitchFamily="34" charset="0"/>
                        </a:rPr>
                        <a:t>Capital</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5000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ctr"/>
                      <a:r>
                        <a:rPr lang="en-US" sz="1600" u="none" strike="noStrike">
                          <a:effectLst/>
                          <a:latin typeface="Arial" panose="020B0604020202020204" pitchFamily="34" charset="0"/>
                          <a:cs typeface="Arial" panose="020B0604020202020204" pitchFamily="34" charset="0"/>
                        </a:rPr>
                        <a:t> </a:t>
                      </a:r>
                      <a:endParaRPr lang="en-GB" sz="1600" b="0" i="0" u="none" strike="noStrike">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9525" marR="9525" marT="9525" marB="0" anchor="ctr"/>
                </a:tc>
                <a:tc>
                  <a:txBody>
                    <a:bodyPr/>
                    <a:lstStyle/>
                    <a:p>
                      <a:pPr algn="l" fontAlgn="ctr"/>
                      <a:r>
                        <a:rPr lang="en-US" sz="1600" u="none" strike="noStrike">
                          <a:effectLst/>
                          <a:latin typeface="Arial" panose="020B0604020202020204" pitchFamily="34" charset="0"/>
                          <a:cs typeface="Arial" panose="020B0604020202020204" pitchFamily="34" charset="0"/>
                        </a:rPr>
                        <a:t> </a:t>
                      </a:r>
                      <a:endParaRPr lang="en-GB" sz="1600" b="0" i="0" u="none" strike="noStrike">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9525" marR="9525" marT="9525" marB="0" anchor="ctr"/>
                </a:tc>
                <a:tc>
                  <a:txBody>
                    <a:bodyPr/>
                    <a:lstStyle/>
                    <a:p>
                      <a:pPr algn="l" fontAlgn="ctr"/>
                      <a:r>
                        <a:rPr lang="en-US" sz="1600" u="none" strike="noStrike">
                          <a:effectLst/>
                          <a:latin typeface="Arial" panose="020B0604020202020204" pitchFamily="34" charset="0"/>
                          <a:cs typeface="Arial" panose="020B0604020202020204" pitchFamily="34" charset="0"/>
                        </a:rPr>
                        <a:t> </a:t>
                      </a:r>
                      <a:endParaRPr lang="en-GB" sz="1600" b="0" i="0" u="none" strike="noStrike">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9525" marR="9525" marT="9525" marB="0" anchor="ctr"/>
                </a:tc>
                <a:tc>
                  <a:txBody>
                    <a:bodyPr/>
                    <a:lstStyle/>
                    <a:p>
                      <a:pPr algn="l" fontAlgn="ctr"/>
                      <a:r>
                        <a:rPr lang="en-US" sz="1600" u="none" strike="noStrike">
                          <a:effectLst/>
                          <a:latin typeface="Arial" panose="020B0604020202020204" pitchFamily="34" charset="0"/>
                          <a:cs typeface="Arial" panose="020B0604020202020204" pitchFamily="34" charset="0"/>
                        </a:rPr>
                        <a:t> </a:t>
                      </a:r>
                      <a:endParaRPr lang="en-GB" sz="1600" b="0" i="0" u="none" strike="noStrike">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9525" marR="9525" marT="9525" marB="0" anchor="ctr"/>
                </a:tc>
                <a:tc>
                  <a:txBody>
                    <a:bodyPr/>
                    <a:lstStyle/>
                    <a:p>
                      <a:pPr algn="l" fontAlgn="ctr"/>
                      <a:r>
                        <a:rPr lang="en-US" sz="1600" u="none" strike="noStrike" dirty="0">
                          <a:effectLst/>
                          <a:latin typeface="Arial" panose="020B0604020202020204" pitchFamily="34" charset="0"/>
                          <a:cs typeface="Arial" panose="020B0604020202020204" pitchFamily="34" charset="0"/>
                        </a:rPr>
                        <a:t> </a:t>
                      </a:r>
                      <a:endParaRPr lang="en-GB" sz="1600" b="0" i="0" u="none" strike="noStrike"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9525" marR="9525" marT="9525" marB="0" anchor="ctr"/>
                </a:tc>
                <a:tc>
                  <a:txBody>
                    <a:bodyPr/>
                    <a:lstStyle/>
                    <a:p>
                      <a:pPr algn="l" fontAlgn="ctr"/>
                      <a:r>
                        <a:rPr lang="en-US" sz="1600" u="none" strike="noStrike">
                          <a:effectLst/>
                          <a:latin typeface="Arial" panose="020B0604020202020204" pitchFamily="34" charset="0"/>
                          <a:cs typeface="Arial" panose="020B0604020202020204" pitchFamily="34" charset="0"/>
                        </a:rPr>
                        <a:t> </a:t>
                      </a:r>
                      <a:endParaRPr lang="en-GB" sz="1600" b="0" i="0" u="none" strike="noStrike">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9525" marR="9525" marT="9525" marB="0" anchor="ctr"/>
                </a:tc>
                <a:tc>
                  <a:txBody>
                    <a:bodyPr/>
                    <a:lstStyle/>
                    <a:p>
                      <a:pPr algn="l" fontAlgn="ctr"/>
                      <a:r>
                        <a:rPr lang="en-US" sz="1600" u="none" strike="noStrike">
                          <a:effectLst/>
                          <a:latin typeface="Arial" panose="020B0604020202020204" pitchFamily="34" charset="0"/>
                          <a:cs typeface="Arial" panose="020B0604020202020204" pitchFamily="34" charset="0"/>
                        </a:rPr>
                        <a:t> </a:t>
                      </a:r>
                      <a:endParaRPr lang="en-GB" sz="1600" b="0" i="0" u="none" strike="noStrike">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9525" marR="9525" marT="9525" marB="0" anchor="ctr"/>
                </a:tc>
                <a:tc>
                  <a:txBody>
                    <a:bodyPr/>
                    <a:lstStyle/>
                    <a:p>
                      <a:pPr algn="l" fontAlgn="ctr"/>
                      <a:r>
                        <a:rPr lang="en-US" sz="1600" u="none" strike="noStrike">
                          <a:effectLst/>
                          <a:latin typeface="Arial" panose="020B0604020202020204" pitchFamily="34" charset="0"/>
                          <a:cs typeface="Arial" panose="020B0604020202020204" pitchFamily="34" charset="0"/>
                        </a:rPr>
                        <a:t> </a:t>
                      </a:r>
                      <a:endParaRPr lang="en-GB" sz="1600" b="0" i="0" u="none" strike="noStrike">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9525" marR="9525" marT="9525" marB="0" anchor="ctr"/>
                </a:tc>
              </a:tr>
              <a:tr h="404288">
                <a:tc>
                  <a:txBody>
                    <a:bodyPr/>
                    <a:lstStyle/>
                    <a:p>
                      <a:pPr algn="l" fontAlgn="ctr"/>
                      <a:r>
                        <a:rPr lang="en-US" sz="1600" u="none" strike="noStrike">
                          <a:effectLst/>
                          <a:latin typeface="Arial" panose="020B0604020202020204" pitchFamily="34" charset="0"/>
                          <a:cs typeface="Arial" panose="020B0604020202020204" pitchFamily="34" charset="0"/>
                        </a:rPr>
                        <a:t>Total</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5200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500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2900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3200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3600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4700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4700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5300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5500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r>
              <a:tr h="257733">
                <a:tc>
                  <a:txBody>
                    <a:bodyPr/>
                    <a:lstStyle/>
                    <a:p>
                      <a:pPr algn="l" fontAlgn="ctr"/>
                      <a:r>
                        <a:rPr lang="en-US" sz="1600" b="1" u="none" strike="noStrike" dirty="0">
                          <a:effectLst/>
                          <a:latin typeface="Arial" panose="020B0604020202020204" pitchFamily="34" charset="0"/>
                          <a:cs typeface="Arial" panose="020B0604020202020204" pitchFamily="34" charset="0"/>
                        </a:rPr>
                        <a:t>Payments</a:t>
                      </a:r>
                      <a:endParaRPr lang="en-GB" sz="16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ctr"/>
                      <a:r>
                        <a:rPr lang="en-US" sz="1600" u="none" strike="noStrike">
                          <a:effectLst/>
                          <a:latin typeface="Arial" panose="020B0604020202020204" pitchFamily="34" charset="0"/>
                          <a:cs typeface="Arial" panose="020B0604020202020204" pitchFamily="34" charset="0"/>
                        </a:rPr>
                        <a:t> </a:t>
                      </a:r>
                      <a:endParaRPr lang="en-GB" sz="1600" b="0" i="0" u="none" strike="noStrike">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9525" marR="9525" marT="9525" marB="0" anchor="ctr"/>
                </a:tc>
                <a:tc>
                  <a:txBody>
                    <a:bodyPr/>
                    <a:lstStyle/>
                    <a:p>
                      <a:pPr algn="l" fontAlgn="ctr"/>
                      <a:r>
                        <a:rPr lang="en-US" sz="1600" u="none" strike="noStrike">
                          <a:effectLst/>
                          <a:latin typeface="Arial" panose="020B0604020202020204" pitchFamily="34" charset="0"/>
                          <a:cs typeface="Arial" panose="020B0604020202020204" pitchFamily="34" charset="0"/>
                        </a:rPr>
                        <a:t> </a:t>
                      </a:r>
                      <a:endParaRPr lang="en-GB" sz="1600" b="0" i="0" u="none" strike="noStrike">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9525" marR="9525" marT="9525" marB="0" anchor="ctr"/>
                </a:tc>
                <a:tc>
                  <a:txBody>
                    <a:bodyPr/>
                    <a:lstStyle/>
                    <a:p>
                      <a:pPr algn="l" fontAlgn="ctr"/>
                      <a:r>
                        <a:rPr lang="en-US" sz="1600" u="none" strike="noStrike">
                          <a:effectLst/>
                          <a:latin typeface="Arial" panose="020B0604020202020204" pitchFamily="34" charset="0"/>
                          <a:cs typeface="Arial" panose="020B0604020202020204" pitchFamily="34" charset="0"/>
                        </a:rPr>
                        <a:t> </a:t>
                      </a:r>
                      <a:endParaRPr lang="en-GB" sz="1600" b="0" i="0" u="none" strike="noStrike">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9525" marR="9525" marT="9525" marB="0" anchor="ctr"/>
                </a:tc>
                <a:tc>
                  <a:txBody>
                    <a:bodyPr/>
                    <a:lstStyle/>
                    <a:p>
                      <a:pPr algn="l" fontAlgn="ctr"/>
                      <a:r>
                        <a:rPr lang="en-US" sz="1600" u="none" strike="noStrike">
                          <a:effectLst/>
                          <a:latin typeface="Arial" panose="020B0604020202020204" pitchFamily="34" charset="0"/>
                          <a:cs typeface="Arial" panose="020B0604020202020204" pitchFamily="34" charset="0"/>
                        </a:rPr>
                        <a:t> </a:t>
                      </a:r>
                      <a:endParaRPr lang="en-GB" sz="1600" b="0" i="0" u="none" strike="noStrike">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9525" marR="9525" marT="9525" marB="0" anchor="ctr"/>
                </a:tc>
                <a:tc>
                  <a:txBody>
                    <a:bodyPr/>
                    <a:lstStyle/>
                    <a:p>
                      <a:pPr algn="l" fontAlgn="ctr"/>
                      <a:r>
                        <a:rPr lang="en-US" sz="1600" u="none" strike="noStrike">
                          <a:effectLst/>
                          <a:latin typeface="Arial" panose="020B0604020202020204" pitchFamily="34" charset="0"/>
                          <a:cs typeface="Arial" panose="020B0604020202020204" pitchFamily="34" charset="0"/>
                        </a:rPr>
                        <a:t> </a:t>
                      </a:r>
                      <a:endParaRPr lang="en-GB" sz="1600" b="0" i="0" u="none" strike="noStrike">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9525" marR="9525" marT="9525" marB="0" anchor="ctr"/>
                </a:tc>
                <a:tc>
                  <a:txBody>
                    <a:bodyPr/>
                    <a:lstStyle/>
                    <a:p>
                      <a:pPr algn="l" fontAlgn="ctr"/>
                      <a:r>
                        <a:rPr lang="en-US" sz="1600" u="none" strike="noStrike">
                          <a:effectLst/>
                          <a:latin typeface="Arial" panose="020B0604020202020204" pitchFamily="34" charset="0"/>
                          <a:cs typeface="Arial" panose="020B0604020202020204" pitchFamily="34" charset="0"/>
                        </a:rPr>
                        <a:t> </a:t>
                      </a:r>
                      <a:endParaRPr lang="en-GB" sz="1600" b="0" i="0" u="none" strike="noStrike">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9525" marR="9525" marT="9525" marB="0" anchor="ctr"/>
                </a:tc>
                <a:tc>
                  <a:txBody>
                    <a:bodyPr/>
                    <a:lstStyle/>
                    <a:p>
                      <a:pPr algn="l" fontAlgn="ctr"/>
                      <a:r>
                        <a:rPr lang="en-US" sz="1600" u="none" strike="noStrike" dirty="0">
                          <a:effectLst/>
                          <a:latin typeface="Arial" panose="020B0604020202020204" pitchFamily="34" charset="0"/>
                          <a:cs typeface="Arial" panose="020B0604020202020204" pitchFamily="34" charset="0"/>
                        </a:rPr>
                        <a:t> </a:t>
                      </a:r>
                      <a:endParaRPr lang="en-GB" sz="1600" b="0" i="0" u="none" strike="noStrike"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9525" marR="9525" marT="9525" marB="0" anchor="ctr"/>
                </a:tc>
                <a:tc>
                  <a:txBody>
                    <a:bodyPr/>
                    <a:lstStyle/>
                    <a:p>
                      <a:pPr algn="l" fontAlgn="ctr"/>
                      <a:r>
                        <a:rPr lang="en-US" sz="1600" u="none" strike="noStrike">
                          <a:effectLst/>
                          <a:latin typeface="Arial" panose="020B0604020202020204" pitchFamily="34" charset="0"/>
                          <a:cs typeface="Arial" panose="020B0604020202020204" pitchFamily="34" charset="0"/>
                        </a:rPr>
                        <a:t> </a:t>
                      </a:r>
                      <a:endParaRPr lang="en-GB" sz="1600" b="0" i="0" u="none" strike="noStrike">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9525" marR="9525" marT="9525" marB="0" anchor="ctr"/>
                </a:tc>
                <a:tc>
                  <a:txBody>
                    <a:bodyPr/>
                    <a:lstStyle/>
                    <a:p>
                      <a:pPr algn="l" fontAlgn="ctr"/>
                      <a:r>
                        <a:rPr lang="en-US" sz="1600" u="none" strike="noStrike">
                          <a:effectLst/>
                          <a:latin typeface="Arial" panose="020B0604020202020204" pitchFamily="34" charset="0"/>
                          <a:cs typeface="Arial" panose="020B0604020202020204" pitchFamily="34" charset="0"/>
                        </a:rPr>
                        <a:t> </a:t>
                      </a:r>
                      <a:endParaRPr lang="en-GB" sz="1600" b="0" i="0" u="none" strike="noStrike">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9525" marR="9525" marT="9525" marB="0" anchor="ctr"/>
                </a:tc>
              </a:tr>
              <a:tr h="257733">
                <a:tc>
                  <a:txBody>
                    <a:bodyPr/>
                    <a:lstStyle/>
                    <a:p>
                      <a:pPr algn="l" fontAlgn="ctr"/>
                      <a:r>
                        <a:rPr lang="en-US" sz="1600" u="none" strike="noStrike">
                          <a:effectLst/>
                          <a:latin typeface="Arial" panose="020B0604020202020204" pitchFamily="34" charset="0"/>
                          <a:cs typeface="Arial" panose="020B0604020202020204" pitchFamily="34" charset="0"/>
                        </a:rPr>
                        <a:t>Suppliers</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1040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1280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1400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1800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1840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2080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2160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2200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2320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r>
              <a:tr h="257733">
                <a:tc>
                  <a:txBody>
                    <a:bodyPr/>
                    <a:lstStyle/>
                    <a:p>
                      <a:pPr algn="l" fontAlgn="ctr"/>
                      <a:r>
                        <a:rPr lang="en-US" sz="1600" u="none" strike="noStrike">
                          <a:effectLst/>
                          <a:latin typeface="Arial" panose="020B0604020202020204" pitchFamily="34" charset="0"/>
                          <a:cs typeface="Arial" panose="020B0604020202020204" pitchFamily="34" charset="0"/>
                        </a:rPr>
                        <a:t>Salaries</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800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800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800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800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800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800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dirty="0">
                          <a:effectLst/>
                          <a:latin typeface="Arial" panose="020B0604020202020204" pitchFamily="34" charset="0"/>
                          <a:cs typeface="Arial" panose="020B0604020202020204" pitchFamily="34" charset="0"/>
                        </a:rPr>
                        <a:t>800</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800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800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r>
              <a:tr h="271298">
                <a:tc>
                  <a:txBody>
                    <a:bodyPr/>
                    <a:lstStyle/>
                    <a:p>
                      <a:pPr algn="l" fontAlgn="ctr"/>
                      <a:r>
                        <a:rPr lang="en-US" sz="1600" u="none" strike="noStrike">
                          <a:effectLst/>
                          <a:latin typeface="Arial" panose="020B0604020202020204" pitchFamily="34" charset="0"/>
                          <a:cs typeface="Arial" panose="020B0604020202020204" pitchFamily="34" charset="0"/>
                        </a:rPr>
                        <a:t>Rent &amp; Rates</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400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400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400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400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400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400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400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400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400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r>
              <a:tr h="257733">
                <a:tc>
                  <a:txBody>
                    <a:bodyPr/>
                    <a:lstStyle/>
                    <a:p>
                      <a:pPr algn="l" fontAlgn="ctr"/>
                      <a:r>
                        <a:rPr lang="en-US" sz="1600" u="none" strike="noStrike">
                          <a:effectLst/>
                          <a:latin typeface="Arial" panose="020B0604020202020204" pitchFamily="34" charset="0"/>
                          <a:cs typeface="Arial" panose="020B0604020202020204" pitchFamily="34" charset="0"/>
                        </a:rPr>
                        <a:t>Cas/Elec</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r>
              <a:tr h="271298">
                <a:tc>
                  <a:txBody>
                    <a:bodyPr/>
                    <a:lstStyle/>
                    <a:p>
                      <a:pPr algn="l" fontAlgn="ctr"/>
                      <a:r>
                        <a:rPr lang="en-US" sz="1600" u="none" strike="noStrike">
                          <a:effectLst/>
                          <a:latin typeface="Arial" panose="020B0604020202020204" pitchFamily="34" charset="0"/>
                          <a:cs typeface="Arial" panose="020B0604020202020204" pitchFamily="34" charset="0"/>
                        </a:rPr>
                        <a:t>Advertising</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50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50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50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30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30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30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30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dirty="0">
                          <a:effectLst/>
                          <a:latin typeface="Arial" panose="020B0604020202020204" pitchFamily="34" charset="0"/>
                          <a:cs typeface="Arial" panose="020B0604020202020204" pitchFamily="34" charset="0"/>
                        </a:rPr>
                        <a:t>30</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30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r>
              <a:tr h="257733">
                <a:tc>
                  <a:txBody>
                    <a:bodyPr/>
                    <a:lstStyle/>
                    <a:p>
                      <a:pPr algn="l" fontAlgn="ctr"/>
                      <a:r>
                        <a:rPr lang="en-US" sz="1600" u="none" strike="noStrike">
                          <a:effectLst/>
                          <a:latin typeface="Arial" panose="020B0604020202020204" pitchFamily="34" charset="0"/>
                          <a:cs typeface="Arial" panose="020B0604020202020204" pitchFamily="34" charset="0"/>
                        </a:rPr>
                        <a:t>Insurance</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dirty="0">
                          <a:effectLst/>
                          <a:latin typeface="Arial" panose="020B0604020202020204" pitchFamily="34" charset="0"/>
                          <a:cs typeface="Arial" panose="020B0604020202020204" pitchFamily="34" charset="0"/>
                        </a:rPr>
                        <a:t>100</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r>
              <a:tr h="257733">
                <a:tc>
                  <a:txBody>
                    <a:bodyPr/>
                    <a:lstStyle/>
                    <a:p>
                      <a:pPr algn="l" fontAlgn="ctr"/>
                      <a:r>
                        <a:rPr lang="en-US" sz="1600" u="none" strike="noStrike">
                          <a:effectLst/>
                          <a:latin typeface="Arial" panose="020B0604020202020204" pitchFamily="34" charset="0"/>
                          <a:cs typeface="Arial" panose="020B0604020202020204" pitchFamily="34" charset="0"/>
                        </a:rPr>
                        <a:t>Repairs</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50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50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50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r>
              <a:tr h="257733">
                <a:tc>
                  <a:txBody>
                    <a:bodyPr/>
                    <a:lstStyle/>
                    <a:p>
                      <a:pPr algn="l" fontAlgn="ctr"/>
                      <a:r>
                        <a:rPr lang="en-US" sz="1600" u="none" strike="noStrike">
                          <a:effectLst/>
                          <a:latin typeface="Arial" panose="020B0604020202020204" pitchFamily="34" charset="0"/>
                          <a:cs typeface="Arial" panose="020B0604020202020204" pitchFamily="34" charset="0"/>
                        </a:rPr>
                        <a:t>Telephone</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dirty="0">
                          <a:effectLst/>
                          <a:latin typeface="Arial" panose="020B0604020202020204" pitchFamily="34" charset="0"/>
                          <a:cs typeface="Arial" panose="020B0604020202020204" pitchFamily="34" charset="0"/>
                        </a:rPr>
                        <a:t>25</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r>
              <a:tr h="363558">
                <a:tc>
                  <a:txBody>
                    <a:bodyPr/>
                    <a:lstStyle/>
                    <a:p>
                      <a:pPr algn="l" fontAlgn="ctr"/>
                      <a:r>
                        <a:rPr lang="en-US" sz="1600" u="none" strike="noStrike">
                          <a:effectLst/>
                          <a:latin typeface="Arial" panose="020B0604020202020204" pitchFamily="34" charset="0"/>
                          <a:cs typeface="Arial" panose="020B0604020202020204" pitchFamily="34" charset="0"/>
                        </a:rPr>
                        <a:t>Miscellaneous</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r>
              <a:tr h="257733">
                <a:tc>
                  <a:txBody>
                    <a:bodyPr/>
                    <a:lstStyle/>
                    <a:p>
                      <a:pPr algn="l" fontAlgn="ctr"/>
                      <a:r>
                        <a:rPr lang="en-US" sz="1600" b="1" u="none" strike="noStrike" dirty="0">
                          <a:effectLst/>
                          <a:latin typeface="Arial" panose="020B0604020202020204" pitchFamily="34" charset="0"/>
                          <a:cs typeface="Arial" panose="020B0604020202020204" pitchFamily="34" charset="0"/>
                        </a:rPr>
                        <a:t>Total</a:t>
                      </a:r>
                      <a:endParaRPr lang="en-GB" sz="16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2535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2775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2895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3325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3315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3555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3685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3675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3845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r>
              <a:tr h="271298">
                <a:tc>
                  <a:txBody>
                    <a:bodyPr/>
                    <a:lstStyle/>
                    <a:p>
                      <a:pPr algn="l" fontAlgn="ctr"/>
                      <a:r>
                        <a:rPr lang="en-US" sz="1600" u="none" strike="noStrike">
                          <a:effectLst/>
                          <a:latin typeface="Arial" panose="020B0604020202020204" pitchFamily="34" charset="0"/>
                          <a:cs typeface="Arial" panose="020B0604020202020204" pitchFamily="34" charset="0"/>
                        </a:rPr>
                        <a:t>Net Cash Flow</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2665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-2275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-125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285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1145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1015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dirty="0">
                          <a:effectLst/>
                          <a:latin typeface="Arial" panose="020B0604020202020204" pitchFamily="34" charset="0"/>
                          <a:cs typeface="Arial" panose="020B0604020202020204" pitchFamily="34" charset="0"/>
                        </a:rPr>
                        <a:t>1625</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1655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r>
              <a:tr h="271298">
                <a:tc>
                  <a:txBody>
                    <a:bodyPr/>
                    <a:lstStyle/>
                    <a:p>
                      <a:pPr algn="l" fontAlgn="ctr"/>
                      <a:r>
                        <a:rPr lang="en-US" sz="1600" u="none" strike="noStrike">
                          <a:effectLst/>
                          <a:latin typeface="Arial" panose="020B0604020202020204" pitchFamily="34" charset="0"/>
                          <a:cs typeface="Arial" panose="020B0604020202020204" pitchFamily="34" charset="0"/>
                        </a:rPr>
                        <a:t>Opening balance</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2665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390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395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270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555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1700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2715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dirty="0">
                          <a:effectLst/>
                          <a:latin typeface="Arial" panose="020B0604020202020204" pitchFamily="34" charset="0"/>
                          <a:cs typeface="Arial" panose="020B0604020202020204" pitchFamily="34" charset="0"/>
                        </a:rPr>
                        <a:t>4340</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r>
              <a:tr h="280987">
                <a:tc>
                  <a:txBody>
                    <a:bodyPr/>
                    <a:lstStyle/>
                    <a:p>
                      <a:pPr algn="l" fontAlgn="ctr"/>
                      <a:r>
                        <a:rPr lang="en-US" sz="1600" u="none" strike="noStrike" dirty="0">
                          <a:effectLst/>
                          <a:latin typeface="Arial" panose="020B0604020202020204" pitchFamily="34" charset="0"/>
                          <a:cs typeface="Arial" panose="020B0604020202020204" pitchFamily="34" charset="0"/>
                        </a:rPr>
                        <a:t>Closing balance</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2665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390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395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270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555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1700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2715</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a:effectLst/>
                          <a:latin typeface="Arial" panose="020B0604020202020204" pitchFamily="34" charset="0"/>
                          <a:cs typeface="Arial" panose="020B0604020202020204" pitchFamily="34" charset="0"/>
                        </a:rPr>
                        <a:t>4340</a:t>
                      </a:r>
                      <a:endParaRPr lang="en-GB" sz="16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fontAlgn="ctr"/>
                      <a:r>
                        <a:rPr lang="en-US" sz="1600" u="none" strike="noStrike" dirty="0">
                          <a:effectLst/>
                          <a:latin typeface="Arial" panose="020B0604020202020204" pitchFamily="34" charset="0"/>
                          <a:cs typeface="Arial" panose="020B0604020202020204" pitchFamily="34" charset="0"/>
                        </a:rPr>
                        <a:t>5995</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r>
            </a:tbl>
          </a:graphicData>
        </a:graphic>
      </p:graphicFrame>
      <p:sp>
        <p:nvSpPr>
          <p:cNvPr id="9" name="Rectangle 8"/>
          <p:cNvSpPr/>
          <p:nvPr/>
        </p:nvSpPr>
        <p:spPr>
          <a:xfrm>
            <a:off x="179512" y="1124744"/>
            <a:ext cx="6264696" cy="233397"/>
          </a:xfrm>
          <a:prstGeom prst="rect">
            <a:avLst/>
          </a:prstGeom>
        </p:spPr>
        <p:txBody>
          <a:bodyPr wrap="square">
            <a:spAutoFit/>
          </a:bodyPr>
          <a:lstStyle/>
          <a:p>
            <a:pPr indent="-165100">
              <a:lnSpc>
                <a:spcPts val="1050"/>
              </a:lnSpc>
              <a:spcAft>
                <a:spcPts val="0"/>
              </a:spcAft>
            </a:pPr>
            <a:r>
              <a:rPr lang="en-US" b="1" dirty="0">
                <a:latin typeface="Arial" panose="020B0604020202020204" pitchFamily="34" charset="0"/>
                <a:ea typeface="Segoe UI" panose="020B0502040204020203" pitchFamily="34" charset="0"/>
                <a:cs typeface="Arial" panose="020B0604020202020204" pitchFamily="34" charset="0"/>
              </a:rPr>
              <a:t>Cash Flow Forecast for Hire Tools &amp; Gadgets</a:t>
            </a:r>
            <a:endParaRPr lang="en-GB" b="1" dirty="0">
              <a:effectLst/>
              <a:latin typeface="Arial" panose="020B0604020202020204" pitchFamily="34" charset="0"/>
              <a:ea typeface="Segoe UI" panose="020B0502040204020203" pitchFamily="34" charset="0"/>
              <a:cs typeface="Arial" panose="020B0604020202020204" pitchFamily="34" charset="0"/>
            </a:endParaRPr>
          </a:p>
        </p:txBody>
      </p:sp>
      <p:sp>
        <p:nvSpPr>
          <p:cNvPr id="23" name="TextBox 22">
            <a:hlinkClick r:id="rId3" action="ppaction://hlinkfile"/>
          </p:cNvPr>
          <p:cNvSpPr txBox="1"/>
          <p:nvPr/>
        </p:nvSpPr>
        <p:spPr>
          <a:xfrm>
            <a:off x="8460432" y="931367"/>
            <a:ext cx="216024" cy="769441"/>
          </a:xfrm>
          <a:prstGeom prst="rect">
            <a:avLst/>
          </a:prstGeom>
          <a:noFill/>
        </p:spPr>
        <p:txBody>
          <a:bodyPr wrap="square" rtlCol="0">
            <a:spAutoFit/>
          </a:bodyPr>
          <a:lstStyle/>
          <a:p>
            <a:r>
              <a:rPr lang="en-IE"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044880140"/>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509200"/>
          </a:xfrm>
          <a:prstGeom prst="rect">
            <a:avLst/>
          </a:prstGeom>
        </p:spPr>
        <p:txBody>
          <a:bodyPr wrap="square">
            <a:spAutoFit/>
          </a:bodyPr>
          <a:lstStyle/>
          <a:p>
            <a:pPr>
              <a:buClr>
                <a:schemeClr val="accent6">
                  <a:lumMod val="50000"/>
                </a:schemeClr>
              </a:buClr>
            </a:pPr>
            <a:r>
              <a:rPr lang="en-US" sz="2200" b="1" dirty="0" smtClean="0">
                <a:solidFill>
                  <a:srgbClr val="FF0000"/>
                </a:solidFill>
              </a:rPr>
              <a:t>Questions</a:t>
            </a:r>
          </a:p>
          <a:p>
            <a:pPr marL="457200" indent="-457200">
              <a:buClr>
                <a:schemeClr val="accent6">
                  <a:lumMod val="50000"/>
                </a:schemeClr>
              </a:buClr>
              <a:buFont typeface="+mj-lt"/>
              <a:buAutoNum type="arabicPeriod"/>
            </a:pPr>
            <a:r>
              <a:rPr lang="en-US" sz="2200" dirty="0" smtClean="0">
                <a:solidFill>
                  <a:srgbClr val="FF0000"/>
                </a:solidFill>
              </a:rPr>
              <a:t>No receipts for credit sales are shown for January and February. Why is this?</a:t>
            </a:r>
          </a:p>
          <a:p>
            <a:pPr marL="457200" indent="-457200">
              <a:buClr>
                <a:schemeClr val="accent6">
                  <a:lumMod val="50000"/>
                </a:schemeClr>
              </a:buClr>
              <a:buFont typeface="+mj-lt"/>
              <a:buAutoNum type="arabicPeriod"/>
            </a:pPr>
            <a:r>
              <a:rPr lang="en-US" sz="2200" dirty="0" smtClean="0">
                <a:solidFill>
                  <a:srgbClr val="FF0000"/>
                </a:solidFill>
              </a:rPr>
              <a:t>Why are the forecasts for salaries, and rent and rates, the same each month?</a:t>
            </a:r>
          </a:p>
          <a:p>
            <a:pPr marL="457200" indent="-457200">
              <a:buClr>
                <a:schemeClr val="accent6">
                  <a:lumMod val="50000"/>
                </a:schemeClr>
              </a:buClr>
              <a:buFont typeface="+mj-lt"/>
              <a:buAutoNum type="arabicPeriod"/>
            </a:pPr>
            <a:r>
              <a:rPr lang="en-US" sz="2200" dirty="0" smtClean="0">
                <a:solidFill>
                  <a:srgbClr val="FF0000"/>
                </a:solidFill>
              </a:rPr>
              <a:t>Calculate what the closing balance would have been in each month if the owner had not paid in capital at the start of the business.</a:t>
            </a:r>
          </a:p>
          <a:p>
            <a:pPr marL="457200" indent="-457200">
              <a:buClr>
                <a:schemeClr val="accent6">
                  <a:lumMod val="50000"/>
                </a:schemeClr>
              </a:buClr>
              <a:buFont typeface="+mj-lt"/>
              <a:buAutoNum type="arabicPeriod"/>
            </a:pPr>
            <a:r>
              <a:rPr lang="en-US" sz="2200" dirty="0" smtClean="0">
                <a:solidFill>
                  <a:srgbClr val="FF0000"/>
                </a:solidFill>
              </a:rPr>
              <a:t>Are these figures likely to be accurate? Explain your answer.</a:t>
            </a:r>
          </a:p>
          <a:p>
            <a:pPr marL="457200" indent="-457200">
              <a:buClr>
                <a:schemeClr val="accent6">
                  <a:lumMod val="50000"/>
                </a:schemeClr>
              </a:buClr>
              <a:buFont typeface="+mj-lt"/>
              <a:buAutoNum type="arabicPeriod"/>
            </a:pPr>
            <a:r>
              <a:rPr lang="en-US" sz="2200" dirty="0" smtClean="0">
                <a:solidFill>
                  <a:srgbClr val="FF0000"/>
                </a:solidFill>
              </a:rPr>
              <a:t>What is the purpose of a cash flow forecast?</a:t>
            </a:r>
          </a:p>
          <a:p>
            <a:pPr marL="457200" indent="-457200">
              <a:buClr>
                <a:schemeClr val="accent6">
                  <a:lumMod val="50000"/>
                </a:schemeClr>
              </a:buClr>
              <a:buFont typeface="+mj-lt"/>
              <a:buAutoNum type="arabicPeriod"/>
            </a:pPr>
            <a:r>
              <a:rPr lang="en-US" sz="2200" dirty="0" smtClean="0">
                <a:solidFill>
                  <a:srgbClr val="FF0000"/>
                </a:solidFill>
              </a:rPr>
              <a:t>At no stage of this cash flow forecast does the closing bank balance 'go into the red' therefore overdraft facilities were not needed. Was this wise? Discuss.</a:t>
            </a:r>
          </a:p>
          <a:p>
            <a:pPr marL="457200" indent="-457200">
              <a:buClr>
                <a:schemeClr val="accent6">
                  <a:lumMod val="50000"/>
                </a:schemeClr>
              </a:buClr>
              <a:buFont typeface="+mj-lt"/>
              <a:buAutoNum type="arabicPeriod"/>
            </a:pPr>
            <a:r>
              <a:rPr lang="en-US" sz="2200" dirty="0" smtClean="0">
                <a:solidFill>
                  <a:srgbClr val="FF0000"/>
                </a:solidFill>
              </a:rPr>
              <a:t>Complete the cash flow forecast for the remaining 3 months of the year, taking into account the trends shown. There is no 'correct' solution but you must justify your figures.</a:t>
            </a:r>
            <a:endParaRPr lang="en-US" sz="22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4000" dirty="0" smtClean="0"/>
              <a:t>12.3 – Cash Flow Forecasting</a:t>
            </a:r>
            <a:endParaRPr lang="en-GB" sz="40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66</a:t>
            </a:r>
            <a:endParaRPr lang="en-GB" sz="1200" b="1" dirty="0">
              <a:latin typeface="Arial" panose="020B0604020202020204" pitchFamily="34" charset="0"/>
              <a:cs typeface="Arial" panose="020B0604020202020204" pitchFamily="34" charset="0"/>
            </a:endParaRPr>
          </a:p>
        </p:txBody>
      </p:sp>
      <p:sp>
        <p:nvSpPr>
          <p:cNvPr id="3" name="TextBox 2">
            <a:hlinkClick r:id="rId3" action="ppaction://hlinkfile"/>
          </p:cNvPr>
          <p:cNvSpPr txBox="1"/>
          <p:nvPr/>
        </p:nvSpPr>
        <p:spPr>
          <a:xfrm>
            <a:off x="8460432" y="1052736"/>
            <a:ext cx="216024" cy="769441"/>
          </a:xfrm>
          <a:prstGeom prst="rect">
            <a:avLst/>
          </a:prstGeom>
          <a:noFill/>
        </p:spPr>
        <p:txBody>
          <a:bodyPr wrap="square" rtlCol="0">
            <a:spAutoFit/>
          </a:bodyPr>
          <a:lstStyle/>
          <a:p>
            <a:r>
              <a:rPr lang="en-IE"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361180731"/>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090624"/>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030" dirty="0"/>
              <a:t>There is often a tendency for businesses to be over-optimistic when forecasting how much cash will come into a business. This may be done with the best intentions but is unlikely to convince a bank manager that the owner has a sound grasp of business essentials. Owners should strive to seek information on which forecasts can be based. If an owner is using cash flow forecasts to convince a bank manager to provide overdraft facilities, it may be advisable to present a range of forecasts. Whereas expenses, if estimated correctly, are unlikely to alter by much, the same cannot be said for sales.</a:t>
            </a:r>
          </a:p>
          <a:p>
            <a:pPr marL="360363" indent="-360363">
              <a:buClr>
                <a:schemeClr val="accent6">
                  <a:lumMod val="50000"/>
                </a:schemeClr>
              </a:buClr>
              <a:buFont typeface="Wingdings 3" panose="05040102010807070707" pitchFamily="18" charset="2"/>
              <a:buChar char=""/>
            </a:pPr>
            <a:r>
              <a:rPr lang="en-US" sz="2030" dirty="0"/>
              <a:t>The owners may present the bank with a worst case scenario, a middle range scenario, and a best case scenario. In doing this not only will they show the bank that they have a grasp of the situation, but they will be able to see for themselves what will happen if their plans do not </a:t>
            </a:r>
            <a:r>
              <a:rPr lang="en-US" sz="2030" dirty="0" err="1"/>
              <a:t>materialise</a:t>
            </a:r>
            <a:r>
              <a:rPr lang="en-US" sz="2030" dirty="0"/>
              <a:t>, or do not do so as quickly as expected. Going into business can be demanding mentally and physically and it is best to be well prepared</a:t>
            </a:r>
            <a:r>
              <a:rPr lang="en-US" sz="2030" dirty="0" smtClean="0"/>
              <a:t>.</a:t>
            </a:r>
            <a:endParaRPr lang="en-US" sz="2030" dirty="0"/>
          </a:p>
        </p:txBody>
      </p:sp>
      <p:sp>
        <p:nvSpPr>
          <p:cNvPr id="6" name="Title 1"/>
          <p:cNvSpPr>
            <a:spLocks noGrp="1"/>
          </p:cNvSpPr>
          <p:nvPr>
            <p:ph type="title"/>
          </p:nvPr>
        </p:nvSpPr>
        <p:spPr>
          <a:xfrm>
            <a:off x="35496" y="72008"/>
            <a:ext cx="7704856" cy="548680"/>
          </a:xfrm>
        </p:spPr>
        <p:txBody>
          <a:bodyPr>
            <a:noAutofit/>
          </a:bodyPr>
          <a:lstStyle/>
          <a:p>
            <a:r>
              <a:rPr lang="en-GB" sz="3200" dirty="0" smtClean="0"/>
              <a:t>12.3 – Cash Flow Forecasting – Using Them</a:t>
            </a:r>
            <a:endParaRPr lang="en-GB" sz="32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66</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03690144"/>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9" y="1096426"/>
            <a:ext cx="7056785" cy="4732065"/>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010" dirty="0" smtClean="0"/>
              <a:t>The </a:t>
            </a:r>
            <a:r>
              <a:rPr lang="en-US" sz="2010" dirty="0"/>
              <a:t>cash flow forecast is a vital addition to the array of information that can be used to help businesses make decisions. Identifying cash shortfalls on a monthly basis can help businesses to seek reasons for the shortfalls and to see if a pattern is emerging. </a:t>
            </a:r>
            <a:endParaRPr lang="en-US" sz="2010" dirty="0" smtClean="0"/>
          </a:p>
          <a:p>
            <a:pPr marL="360363" indent="-360363">
              <a:buClr>
                <a:schemeClr val="accent6">
                  <a:lumMod val="50000"/>
                </a:schemeClr>
              </a:buClr>
              <a:buFont typeface="Wingdings 3" panose="05040102010807070707" pitchFamily="18" charset="2"/>
              <a:buChar char=""/>
            </a:pPr>
            <a:r>
              <a:rPr lang="en-US" sz="2010" dirty="0" smtClean="0"/>
              <a:t>The </a:t>
            </a:r>
            <a:r>
              <a:rPr lang="en-US" sz="2010" dirty="0"/>
              <a:t>more information available to the owner, the less likely it is that the same problems will keep occurring. Information creates a better understanding of the situation and the owner can use it to seek ways of improving the situation. </a:t>
            </a:r>
            <a:endParaRPr lang="en-US" sz="2010" dirty="0" smtClean="0"/>
          </a:p>
          <a:p>
            <a:pPr marL="360363" indent="-360363">
              <a:buClr>
                <a:schemeClr val="accent6">
                  <a:lumMod val="50000"/>
                </a:schemeClr>
              </a:buClr>
              <a:buFont typeface="Wingdings 3" panose="05040102010807070707" pitchFamily="18" charset="2"/>
              <a:buChar char=""/>
            </a:pPr>
            <a:r>
              <a:rPr lang="en-US" sz="2010" dirty="0" smtClean="0"/>
              <a:t>Negative </a:t>
            </a:r>
            <a:r>
              <a:rPr lang="en-US" sz="2010" dirty="0"/>
              <a:t>cash flows can lead to business failure in a very short time unless additional finance can be arranged. In thinking about solutions, you will need to look back at the work you did on Unit 1, Sources of Finance. There is more detail on this in Chapter 14. </a:t>
            </a:r>
          </a:p>
        </p:txBody>
      </p:sp>
      <p:sp>
        <p:nvSpPr>
          <p:cNvPr id="6" name="Title 1"/>
          <p:cNvSpPr>
            <a:spLocks noGrp="1"/>
          </p:cNvSpPr>
          <p:nvPr>
            <p:ph type="title"/>
          </p:nvPr>
        </p:nvSpPr>
        <p:spPr>
          <a:xfrm>
            <a:off x="35496" y="72008"/>
            <a:ext cx="7704856" cy="548680"/>
          </a:xfrm>
        </p:spPr>
        <p:txBody>
          <a:bodyPr>
            <a:noAutofit/>
          </a:bodyPr>
          <a:lstStyle/>
          <a:p>
            <a:r>
              <a:rPr lang="en-GB" sz="3200" dirty="0" smtClean="0"/>
              <a:t>12.3 – Cash Flow Forecasting – Using Them</a:t>
            </a:r>
            <a:endParaRPr lang="en-GB" sz="32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66</a:t>
            </a:r>
            <a:endParaRPr lang="en-GB" sz="1200" b="1" dirty="0">
              <a:latin typeface="Arial" panose="020B0604020202020204" pitchFamily="34" charset="0"/>
              <a:cs typeface="Arial" panose="020B0604020202020204" pitchFamily="34" charset="0"/>
            </a:endParaRPr>
          </a:p>
        </p:txBody>
      </p:sp>
      <p:sp>
        <p:nvSpPr>
          <p:cNvPr id="9" name="Rectangle 8"/>
          <p:cNvSpPr/>
          <p:nvPr/>
        </p:nvSpPr>
        <p:spPr>
          <a:xfrm>
            <a:off x="251520" y="5746030"/>
            <a:ext cx="8568952" cy="923330"/>
          </a:xfrm>
          <a:prstGeom prst="rect">
            <a:avLst/>
          </a:prstGeom>
          <a:solidFill>
            <a:schemeClr val="accent6">
              <a:lumMod val="60000"/>
              <a:lumOff val="40000"/>
            </a:schemeClr>
          </a:solidFill>
          <a:ln w="57150">
            <a:solidFill>
              <a:srgbClr val="002060"/>
            </a:solidFill>
          </a:ln>
        </p:spPr>
        <p:txBody>
          <a:bodyPr wrap="square">
            <a:spAutoFit/>
          </a:bodyPr>
          <a:lstStyle/>
          <a:p>
            <a:r>
              <a:rPr lang="en-US" b="1" dirty="0"/>
              <a:t>Negative cash flow </a:t>
            </a:r>
            <a:r>
              <a:rPr lang="en-US" dirty="0"/>
              <a:t>means that cash is flowing out of the business faster than it is coming in. In the </a:t>
            </a:r>
            <a:r>
              <a:rPr lang="en-US" dirty="0" smtClean="0"/>
              <a:t>diagram on slide 19, </a:t>
            </a:r>
            <a:r>
              <a:rPr lang="en-US" dirty="0"/>
              <a:t>cash flow is negative in February because the business has made credit sales for which no payment has yet come in.</a:t>
            </a:r>
            <a:endParaRPr lang="en-GB" dirty="0"/>
          </a:p>
        </p:txBody>
      </p:sp>
      <p:pic>
        <p:nvPicPr>
          <p:cNvPr id="36866" name="Picture 2" descr="Image result for negative cash flo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8304" y="1118209"/>
            <a:ext cx="1533550" cy="1209314"/>
          </a:xfrm>
          <a:prstGeom prst="rect">
            <a:avLst/>
          </a:prstGeom>
          <a:noFill/>
          <a:extLst>
            <a:ext uri="{909E8E84-426E-40DD-AFC4-6F175D3DCCD1}">
              <a14:hiddenFill xmlns:a14="http://schemas.microsoft.com/office/drawing/2010/main">
                <a:solidFill>
                  <a:srgbClr val="FFFFFF"/>
                </a:solidFill>
              </a14:hiddenFill>
            </a:ext>
          </a:extLst>
        </p:spPr>
      </p:pic>
      <p:pic>
        <p:nvPicPr>
          <p:cNvPr id="36868" name="Picture 4" descr="Image result for negative cash flow"/>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8304" y="2420196"/>
            <a:ext cx="1512168" cy="1080120"/>
          </a:xfrm>
          <a:prstGeom prst="rect">
            <a:avLst/>
          </a:prstGeom>
          <a:noFill/>
          <a:extLst>
            <a:ext uri="{909E8E84-426E-40DD-AFC4-6F175D3DCCD1}">
              <a14:hiddenFill xmlns:a14="http://schemas.microsoft.com/office/drawing/2010/main">
                <a:solidFill>
                  <a:srgbClr val="FFFFFF"/>
                </a:solidFill>
              </a14:hiddenFill>
            </a:ext>
          </a:extLst>
        </p:spPr>
      </p:pic>
      <p:pic>
        <p:nvPicPr>
          <p:cNvPr id="36870" name="Picture 6" descr="Image result for solutions to a negative cash flow"/>
          <p:cNvPicPr>
            <a:picLocks noChangeAspect="1" noChangeArrowheads="1"/>
          </p:cNvPicPr>
          <p:nvPr/>
        </p:nvPicPr>
        <p:blipFill rotWithShape="1">
          <a:blip r:embed="rId5">
            <a:extLst>
              <a:ext uri="{28A0092B-C50C-407E-A947-70E740481C1C}">
                <a14:useLocalDpi xmlns:a14="http://schemas.microsoft.com/office/drawing/2010/main" val="0"/>
              </a:ext>
            </a:extLst>
          </a:blip>
          <a:srcRect l="3548" t="10063" r="26481"/>
          <a:stretch/>
        </p:blipFill>
        <p:spPr bwMode="auto">
          <a:xfrm>
            <a:off x="7308304" y="3619009"/>
            <a:ext cx="1512168" cy="12006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7695909"/>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416868"/>
          </a:xfrm>
          <a:prstGeom prst="rect">
            <a:avLst/>
          </a:prstGeom>
        </p:spPr>
        <p:txBody>
          <a:bodyPr wrap="square">
            <a:spAutoFit/>
          </a:bodyPr>
          <a:lstStyle/>
          <a:p>
            <a:pPr fontAlgn="base">
              <a:spcBef>
                <a:spcPct val="0"/>
              </a:spcBef>
              <a:spcAft>
                <a:spcPts val="400"/>
              </a:spcAft>
              <a:buClr>
                <a:srgbClr val="F79646">
                  <a:lumMod val="50000"/>
                </a:srgbClr>
              </a:buClr>
              <a:tabLst>
                <a:tab pos="8345488" algn="r"/>
              </a:tabLst>
            </a:pPr>
            <a:r>
              <a:rPr lang="en-US" sz="2260" b="1" dirty="0">
                <a:solidFill>
                  <a:srgbClr val="1F497D"/>
                </a:solidFill>
                <a:latin typeface="Arial" charset="0"/>
              </a:rPr>
              <a:t>Evidence A The Low Cost, No Frills Airline</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2260" dirty="0">
                <a:solidFill>
                  <a:srgbClr val="1F497D"/>
                </a:solidFill>
                <a:latin typeface="Arial" charset="0"/>
              </a:rPr>
              <a:t>Ryanair (founded 1985) is Europe’s only ultra-low cost airline, operating more than 1,500 flights per day across 28 countries, connecting 178 destinations. Ryanair currently employs more than 8,500 people. In 2012–2013, passenger traffic grew by 5% to 79.3 million, revenues increased by 13% to €4.8 billion and profit was up 13% to €569 million.</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2260" dirty="0">
                <a:solidFill>
                  <a:srgbClr val="1F497D"/>
                </a:solidFill>
                <a:latin typeface="Arial" charset="0"/>
              </a:rPr>
              <a:t>In summer 2013, Ryanair added another 200 routes and seven new bases, including Marrakesh in Morocco. This should help the number of passengers to increase to 81.5 million in 2014.</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2260" dirty="0">
                <a:solidFill>
                  <a:srgbClr val="1F497D"/>
                </a:solidFill>
                <a:latin typeface="Arial" charset="0"/>
              </a:rPr>
              <a:t>Although they still have the lowest fares in Europe, Ryanair’s average fares rose by 6% over the year. But the biggest revenue-earner came from a 20% jump in sales of additional services such as reserved seating, which brought in €1.06 billion – or 22% of total revenue.</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12 – Exam Questions – January 2014</a:t>
            </a:r>
            <a:endParaRPr lang="en-GB" sz="3200" dirty="0"/>
          </a:p>
        </p:txBody>
      </p:sp>
      <p:sp>
        <p:nvSpPr>
          <p:cNvPr id="8" name="TextBox 7">
            <a:hlinkClick r:id="rId3" action="ppaction://hlinkfile"/>
          </p:cNvPr>
          <p:cNvSpPr txBox="1"/>
          <p:nvPr/>
        </p:nvSpPr>
        <p:spPr>
          <a:xfrm>
            <a:off x="8382255" y="5899919"/>
            <a:ext cx="432048" cy="769441"/>
          </a:xfrm>
          <a:prstGeom prst="rect">
            <a:avLst/>
          </a:prstGeom>
          <a:noFill/>
        </p:spPr>
        <p:txBody>
          <a:bodyPr wrap="square" rtlCol="0">
            <a:spAutoFit/>
          </a:bodyPr>
          <a:lstStyle/>
          <a:p>
            <a:pPr fontAlgn="base">
              <a:spcBef>
                <a:spcPct val="0"/>
              </a:spcBef>
              <a:spcAft>
                <a:spcPct val="0"/>
              </a:spcAft>
            </a:pPr>
            <a:r>
              <a:rPr lang="en-GB" sz="4400" b="1" dirty="0">
                <a:solidFill>
                  <a:srgbClr val="FF0000"/>
                </a:solidFill>
                <a:latin typeface="Arial" charset="0"/>
              </a:rPr>
              <a:t>?</a:t>
            </a:r>
            <a:endParaRPr lang="en-GB" b="1" dirty="0">
              <a:solidFill>
                <a:srgbClr val="FF0000"/>
              </a:solidFill>
              <a:latin typeface="Arial" charset="0"/>
            </a:endParaRPr>
          </a:p>
        </p:txBody>
      </p:sp>
    </p:spTree>
    <p:extLst>
      <p:ext uri="{BB962C8B-B14F-4D97-AF65-F5344CB8AC3E}">
        <p14:creationId xmlns:p14="http://schemas.microsoft.com/office/powerpoint/2010/main" val="3356099063"/>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529719"/>
          </a:xfrm>
          <a:prstGeom prst="rect">
            <a:avLst/>
          </a:prstGeom>
        </p:spPr>
        <p:txBody>
          <a:bodyPr wrap="square">
            <a:spAutoFit/>
          </a:bodyPr>
          <a:lstStyle/>
          <a:p>
            <a:pPr fontAlgn="base">
              <a:spcBef>
                <a:spcPct val="0"/>
              </a:spcBef>
              <a:spcAft>
                <a:spcPts val="400"/>
              </a:spcAft>
              <a:buClr>
                <a:srgbClr val="F79646">
                  <a:lumMod val="50000"/>
                </a:srgbClr>
              </a:buClr>
              <a:tabLst>
                <a:tab pos="8345488" algn="r"/>
              </a:tabLst>
            </a:pPr>
            <a:r>
              <a:rPr lang="en-US" sz="2000" b="1" dirty="0">
                <a:solidFill>
                  <a:srgbClr val="1F497D"/>
                </a:solidFill>
                <a:latin typeface="Arial" charset="0"/>
              </a:rPr>
              <a:t>Evidence C - Low Cost but at a price…</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2000" dirty="0">
                <a:solidFill>
                  <a:srgbClr val="1F497D"/>
                </a:solidFill>
                <a:latin typeface="Arial" charset="0"/>
              </a:rPr>
              <a:t>Ryanair’s cost per passenger is the lowest in Europe by some margin, with main rival EasyJet being 67% higher than that of Ryanair. Ryanair uses smaller, lower cost airports with faster turnaround times of only 25 minutes, which allows the airline to maximize aircraft utilisation. It also benefits from high seat density (189 seats per aircraft, compared with 156 seats for EasyJet) with an aircraft capacity utilisation of 82%.</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2000" dirty="0">
                <a:solidFill>
                  <a:srgbClr val="1F497D"/>
                </a:solidFill>
                <a:latin typeface="Arial" charset="0"/>
              </a:rPr>
              <a:t>Ryanair has a younger fleet of aircraft giving them advantages of fuel efficiency and lower maintenance costs. In addition, Ryanair’s labour force is more productive and flexible: 50% of flight crew are contracted and employed only when required.</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2000" dirty="0">
                <a:solidFill>
                  <a:srgbClr val="1F497D"/>
                </a:solidFill>
                <a:latin typeface="Arial" charset="0"/>
              </a:rPr>
              <a:t>There is a downside to cutting costs and Ryanair is frequently featured in surveys as having one of the weakest brands in European aviation. Ryanair is seen as mean, uncaring and money-grabbing, and social media sites are used to reinforce this image as well as complain about poor customer service. Despite this, passenger numbers are set to rise by 4-5% per annum with 98% of all tickets booked online.</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12 – Exam Questions – January 2014</a:t>
            </a:r>
            <a:endParaRPr lang="en-GB" sz="3200" dirty="0"/>
          </a:p>
        </p:txBody>
      </p:sp>
      <p:sp>
        <p:nvSpPr>
          <p:cNvPr id="5" name="TextBox 4">
            <a:hlinkClick r:id="rId3" action="ppaction://hlinkfile"/>
          </p:cNvPr>
          <p:cNvSpPr txBox="1"/>
          <p:nvPr/>
        </p:nvSpPr>
        <p:spPr>
          <a:xfrm>
            <a:off x="8460432" y="2852936"/>
            <a:ext cx="432048" cy="769441"/>
          </a:xfrm>
          <a:prstGeom prst="rect">
            <a:avLst/>
          </a:prstGeom>
          <a:noFill/>
        </p:spPr>
        <p:txBody>
          <a:bodyPr wrap="square" rtlCol="0">
            <a:spAutoFit/>
          </a:bodyPr>
          <a:lstStyle/>
          <a:p>
            <a:pPr fontAlgn="base">
              <a:spcBef>
                <a:spcPct val="0"/>
              </a:spcBef>
              <a:spcAft>
                <a:spcPct val="0"/>
              </a:spcAft>
            </a:pPr>
            <a:r>
              <a:rPr lang="en-GB" sz="4400" b="1" dirty="0">
                <a:solidFill>
                  <a:srgbClr val="FF0000"/>
                </a:solidFill>
                <a:latin typeface="Arial" charset="0"/>
              </a:rPr>
              <a:t>?</a:t>
            </a:r>
            <a:endParaRPr lang="en-GB" b="1" dirty="0">
              <a:solidFill>
                <a:srgbClr val="FF0000"/>
              </a:solidFill>
              <a:latin typeface="Arial" charset="0"/>
            </a:endParaRPr>
          </a:p>
        </p:txBody>
      </p:sp>
    </p:spTree>
    <p:extLst>
      <p:ext uri="{BB962C8B-B14F-4D97-AF65-F5344CB8AC3E}">
        <p14:creationId xmlns:p14="http://schemas.microsoft.com/office/powerpoint/2010/main" val="982657125"/>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12 – Exam Questions – January 2014</a:t>
            </a:r>
            <a:endParaRPr lang="en-GB" sz="3200" dirty="0"/>
          </a:p>
        </p:txBody>
      </p:sp>
      <p:pic>
        <p:nvPicPr>
          <p:cNvPr id="23554" name="Picture 2" descr="http://www.centreforaviation.com/images/stories/2013/Feb/05/Ryanair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9" y="1131696"/>
            <a:ext cx="3816424" cy="5452034"/>
          </a:xfrm>
          <a:prstGeom prst="rect">
            <a:avLst/>
          </a:prstGeom>
          <a:noFill/>
          <a:extLst>
            <a:ext uri="{909E8E84-426E-40DD-AFC4-6F175D3DCCD1}">
              <a14:hiddenFill xmlns:a14="http://schemas.microsoft.com/office/drawing/2010/main">
                <a:solidFill>
                  <a:srgbClr val="FFFFFF"/>
                </a:solidFill>
              </a14:hiddenFill>
            </a:ext>
          </a:extLst>
        </p:spPr>
      </p:pic>
      <p:pic>
        <p:nvPicPr>
          <p:cNvPr id="23556" name="Picture 4" descr="Image result for ryanair fligh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1138366"/>
            <a:ext cx="4752529" cy="553099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hlinkClick r:id="rId5" action="ppaction://hlinkfile"/>
          </p:cNvPr>
          <p:cNvSpPr txBox="1"/>
          <p:nvPr/>
        </p:nvSpPr>
        <p:spPr>
          <a:xfrm>
            <a:off x="8382255" y="5971927"/>
            <a:ext cx="432048" cy="769441"/>
          </a:xfrm>
          <a:prstGeom prst="rect">
            <a:avLst/>
          </a:prstGeom>
          <a:noFill/>
        </p:spPr>
        <p:txBody>
          <a:bodyPr wrap="square" rtlCol="0">
            <a:spAutoFit/>
          </a:bodyPr>
          <a:lstStyle/>
          <a:p>
            <a:pPr fontAlgn="base">
              <a:spcBef>
                <a:spcPct val="0"/>
              </a:spcBef>
              <a:spcAft>
                <a:spcPct val="0"/>
              </a:spcAft>
            </a:pPr>
            <a:r>
              <a:rPr lang="en-GB" sz="4400" b="1" dirty="0">
                <a:solidFill>
                  <a:srgbClr val="FF0000"/>
                </a:solidFill>
                <a:latin typeface="Arial" charset="0"/>
              </a:rPr>
              <a:t>?</a:t>
            </a:r>
            <a:endParaRPr lang="en-GB" b="1" dirty="0">
              <a:solidFill>
                <a:srgbClr val="FF0000"/>
              </a:solidFill>
              <a:latin typeface="Arial" charset="0"/>
            </a:endParaRPr>
          </a:p>
        </p:txBody>
      </p:sp>
    </p:spTree>
    <p:extLst>
      <p:ext uri="{BB962C8B-B14F-4D97-AF65-F5344CB8AC3E}">
        <p14:creationId xmlns:p14="http://schemas.microsoft.com/office/powerpoint/2010/main" val="2104372803"/>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478423"/>
          </a:xfrm>
          <a:prstGeom prst="rect">
            <a:avLst/>
          </a:prstGeom>
        </p:spPr>
        <p:txBody>
          <a:bodyPr wrap="square">
            <a:spAutoFit/>
          </a:bodyPr>
          <a:lstStyle/>
          <a:p>
            <a:pPr marL="457200" indent="-457200">
              <a:spcAft>
                <a:spcPts val="400"/>
              </a:spcAft>
              <a:buClr>
                <a:srgbClr val="F79646">
                  <a:lumMod val="50000"/>
                </a:srgbClr>
              </a:buClr>
              <a:buFont typeface="+mj-lt"/>
              <a:buAutoNum type="arabicPeriod" startAt="8"/>
              <a:tabLst>
                <a:tab pos="8345488" algn="r"/>
              </a:tabLst>
            </a:pPr>
            <a:r>
              <a:rPr lang="en-US" sz="2000" dirty="0">
                <a:solidFill>
                  <a:srgbClr val="FF0000"/>
                </a:solidFill>
              </a:rPr>
              <a:t>Assess the likely difficulties Ryanair might experience in sales forecasting for the </a:t>
            </a:r>
            <a:r>
              <a:rPr lang="en-US" sz="2000" dirty="0" smtClean="0">
                <a:solidFill>
                  <a:srgbClr val="FF0000"/>
                </a:solidFill>
              </a:rPr>
              <a:t>next few </a:t>
            </a:r>
            <a:r>
              <a:rPr lang="en-US" sz="2000" dirty="0">
                <a:solidFill>
                  <a:srgbClr val="FF0000"/>
                </a:solidFill>
              </a:rPr>
              <a:t>years.. </a:t>
            </a:r>
            <a:r>
              <a:rPr lang="en-US" sz="2000" dirty="0">
                <a:solidFill>
                  <a:srgbClr val="FF0000"/>
                </a:solidFill>
                <a:latin typeface="Arial" charset="0"/>
              </a:rPr>
              <a:t>	</a:t>
            </a:r>
            <a:r>
              <a:rPr lang="en-US" sz="2000" dirty="0" smtClean="0">
                <a:solidFill>
                  <a:srgbClr val="FF0000"/>
                </a:solidFill>
                <a:latin typeface="Arial" charset="0"/>
              </a:rPr>
              <a:t>(12)</a:t>
            </a:r>
            <a:endParaRPr lang="en-US" sz="2000" dirty="0">
              <a:solidFill>
                <a:srgbClr val="FF0000"/>
              </a:solidFill>
              <a:latin typeface="Arial" charset="0"/>
            </a:endParaRPr>
          </a:p>
          <a:p>
            <a:pPr fontAlgn="base">
              <a:spcBef>
                <a:spcPct val="0"/>
              </a:spcBef>
              <a:spcAft>
                <a:spcPts val="400"/>
              </a:spcAft>
              <a:buClr>
                <a:srgbClr val="F79646">
                  <a:lumMod val="50000"/>
                </a:srgbClr>
              </a:buClr>
              <a:tabLst>
                <a:tab pos="8345488" algn="r"/>
              </a:tabLst>
            </a:pPr>
            <a:r>
              <a:rPr lang="en-US" sz="2000" dirty="0">
                <a:solidFill>
                  <a:srgbClr val="FF0000"/>
                </a:solidFill>
                <a:latin typeface="Arial" charset="0"/>
              </a:rPr>
              <a:t>_________________________________________________________________________________________________________________________________________________________________________________</a:t>
            </a:r>
          </a:p>
          <a:p>
            <a:pPr fontAlgn="base">
              <a:spcBef>
                <a:spcPct val="0"/>
              </a:spcBef>
              <a:spcAft>
                <a:spcPts val="400"/>
              </a:spcAft>
              <a:buClr>
                <a:srgbClr val="F79646">
                  <a:lumMod val="50000"/>
                </a:srgbClr>
              </a:buClr>
              <a:tabLst>
                <a:tab pos="8345488" algn="r"/>
              </a:tabLst>
            </a:pPr>
            <a:r>
              <a:rPr lang="en-US" sz="2000" dirty="0">
                <a:solidFill>
                  <a:srgbClr val="FF0000"/>
                </a:solidFill>
                <a:latin typeface="Arial" charset="0"/>
              </a:rPr>
              <a:t>_________________________________________________________________________________________________________________________________________________________________________________ _________________________________________________________________________________________________________________________________________________________________________________ _________________________________________________________________________________________________________________________________________________________________________________</a:t>
            </a:r>
          </a:p>
          <a:p>
            <a:pPr fontAlgn="base">
              <a:spcBef>
                <a:spcPct val="0"/>
              </a:spcBef>
              <a:spcAft>
                <a:spcPts val="400"/>
              </a:spcAft>
              <a:buClr>
                <a:srgbClr val="F79646">
                  <a:lumMod val="50000"/>
                </a:srgbClr>
              </a:buClr>
              <a:tabLst>
                <a:tab pos="8345488" algn="r"/>
              </a:tabLst>
            </a:pPr>
            <a:r>
              <a:rPr lang="en-US" sz="2000" dirty="0" smtClean="0">
                <a:solidFill>
                  <a:srgbClr val="FF0000"/>
                </a:solidFill>
                <a:latin typeface="Arial" charset="0"/>
              </a:rPr>
              <a:t>______________________________________________________________________________________________________________________________________________________(</a:t>
            </a:r>
            <a:r>
              <a:rPr lang="en-US" sz="2000" dirty="0">
                <a:solidFill>
                  <a:srgbClr val="FF0000"/>
                </a:solidFill>
                <a:latin typeface="Arial" charset="0"/>
              </a:rPr>
              <a:t>Total for Question </a:t>
            </a:r>
            <a:r>
              <a:rPr lang="en-US" sz="2000" dirty="0" smtClean="0">
                <a:solidFill>
                  <a:srgbClr val="FF0000"/>
                </a:solidFill>
                <a:latin typeface="Arial" charset="0"/>
              </a:rPr>
              <a:t>10 </a:t>
            </a:r>
            <a:r>
              <a:rPr lang="en-US" sz="2000" dirty="0">
                <a:solidFill>
                  <a:srgbClr val="FF0000"/>
                </a:solidFill>
                <a:latin typeface="Arial" charset="0"/>
              </a:rPr>
              <a:t>= 12 marks)</a:t>
            </a:r>
          </a:p>
        </p:txBody>
      </p:sp>
      <p:sp>
        <p:nvSpPr>
          <p:cNvPr id="6" name="Title 1"/>
          <p:cNvSpPr>
            <a:spLocks noGrp="1"/>
          </p:cNvSpPr>
          <p:nvPr>
            <p:ph type="title"/>
          </p:nvPr>
        </p:nvSpPr>
        <p:spPr>
          <a:xfrm>
            <a:off x="35496" y="72008"/>
            <a:ext cx="7704856" cy="548680"/>
          </a:xfrm>
        </p:spPr>
        <p:txBody>
          <a:bodyPr>
            <a:noAutofit/>
          </a:bodyPr>
          <a:lstStyle/>
          <a:p>
            <a:r>
              <a:rPr lang="en-GB" sz="3800" dirty="0"/>
              <a:t>12 – Exam Questions – January 2014</a:t>
            </a:r>
          </a:p>
        </p:txBody>
      </p:sp>
      <p:sp>
        <p:nvSpPr>
          <p:cNvPr id="7" name="TextBox 6">
            <a:hlinkClick r:id="rId3" action="ppaction://hlinkfile"/>
          </p:cNvPr>
          <p:cNvSpPr txBox="1"/>
          <p:nvPr/>
        </p:nvSpPr>
        <p:spPr>
          <a:xfrm>
            <a:off x="8382255" y="4365104"/>
            <a:ext cx="432048" cy="769441"/>
          </a:xfrm>
          <a:prstGeom prst="rect">
            <a:avLst/>
          </a:prstGeom>
          <a:noFill/>
        </p:spPr>
        <p:txBody>
          <a:bodyPr wrap="square" rtlCol="0">
            <a:spAutoFit/>
          </a:bodyPr>
          <a:lstStyle/>
          <a:p>
            <a:pPr fontAlgn="base">
              <a:spcBef>
                <a:spcPct val="0"/>
              </a:spcBef>
              <a:spcAft>
                <a:spcPct val="0"/>
              </a:spcAft>
            </a:pPr>
            <a:r>
              <a:rPr lang="en-GB" sz="4400" b="1" dirty="0">
                <a:solidFill>
                  <a:srgbClr val="FF0000"/>
                </a:solidFill>
                <a:latin typeface="Arial" charset="0"/>
              </a:rPr>
              <a:t>?</a:t>
            </a:r>
            <a:endParaRPr lang="en-GB" b="1" dirty="0">
              <a:solidFill>
                <a:srgbClr val="FF0000"/>
              </a:solidFill>
              <a:latin typeface="Arial" charset="0"/>
            </a:endParaRPr>
          </a:p>
        </p:txBody>
      </p:sp>
    </p:spTree>
    <p:extLst>
      <p:ext uri="{BB962C8B-B14F-4D97-AF65-F5344CB8AC3E}">
        <p14:creationId xmlns:p14="http://schemas.microsoft.com/office/powerpoint/2010/main" val="679580529"/>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800" dirty="0" smtClean="0"/>
              <a:t>12 </a:t>
            </a:r>
            <a:r>
              <a:rPr lang="en-GB" sz="3800" dirty="0"/>
              <a:t>– Exam Questions – </a:t>
            </a:r>
            <a:r>
              <a:rPr lang="en-GB" sz="3800" dirty="0" smtClean="0"/>
              <a:t>January 2014</a:t>
            </a:r>
            <a:endParaRPr lang="en-GB" sz="38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243213581"/>
              </p:ext>
            </p:extLst>
          </p:nvPr>
        </p:nvGraphicFramePr>
        <p:xfrm>
          <a:off x="251520" y="1124744"/>
          <a:ext cx="8640960" cy="5431536"/>
        </p:xfrm>
        <a:graphic>
          <a:graphicData uri="http://schemas.openxmlformats.org/drawingml/2006/table">
            <a:tbl>
              <a:tblPr firstRow="1" bandRow="1">
                <a:tableStyleId>{5C22544A-7EE6-4342-B048-85BDC9FD1C3A}</a:tableStyleId>
              </a:tblPr>
              <a:tblGrid>
                <a:gridCol w="648072"/>
                <a:gridCol w="792088"/>
                <a:gridCol w="2448272"/>
                <a:gridCol w="3434414"/>
                <a:gridCol w="1318114"/>
              </a:tblGrid>
              <a:tr h="34854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60" b="0" dirty="0" smtClean="0">
                          <a:solidFill>
                            <a:schemeClr val="tx1"/>
                          </a:solidFill>
                          <a:latin typeface="Arial" panose="020B0604020202020204" pitchFamily="34" charset="0"/>
                          <a:cs typeface="Arial" panose="020B0604020202020204" pitchFamily="34" charset="0"/>
                        </a:rPr>
                        <a:t>10</a:t>
                      </a:r>
                    </a:p>
                  </a:txBody>
                  <a:tcPr>
                    <a:solidFill>
                      <a:schemeClr val="tx2">
                        <a:lumMod val="20000"/>
                        <a:lumOff val="80000"/>
                      </a:schemeClr>
                    </a:solidFill>
                  </a:tcPr>
                </a:tc>
                <a:tc gridSpan="3">
                  <a:txBody>
                    <a:bodyPr/>
                    <a:lstStyle/>
                    <a:p>
                      <a:r>
                        <a:rPr lang="en-US" sz="1360" b="0" dirty="0" smtClean="0">
                          <a:solidFill>
                            <a:schemeClr val="tx1"/>
                          </a:solidFill>
                          <a:latin typeface="Arial" panose="020B0604020202020204" pitchFamily="34" charset="0"/>
                          <a:cs typeface="Arial" panose="020B0604020202020204" pitchFamily="34" charset="0"/>
                        </a:rPr>
                        <a:t>Assess the likely difficulties Ryanair might experience in sales forecasting for the next few years.</a:t>
                      </a:r>
                      <a:endParaRPr lang="en-GB" sz="136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c hMerge="1">
                  <a:txBody>
                    <a:bodyPr/>
                    <a:lstStyle/>
                    <a:p>
                      <a:pPr algn="ctr"/>
                      <a:endParaRPr lang="en-GB" sz="153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latin typeface="Arial" panose="020B0604020202020204" pitchFamily="34" charset="0"/>
                          <a:cs typeface="Arial" panose="020B0604020202020204" pitchFamily="34" charset="0"/>
                        </a:rPr>
                        <a:t>12 marks</a:t>
                      </a:r>
                      <a:endParaRPr lang="en-GB" sz="1400" b="0" baseline="0" dirty="0" smtClean="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r>
              <a:tr h="250341">
                <a:tc>
                  <a:txBody>
                    <a:bodyPr/>
                    <a:lstStyle/>
                    <a:p>
                      <a:pPr algn="ctr"/>
                      <a:r>
                        <a:rPr lang="en-GB" sz="1360" b="1" dirty="0" smtClean="0">
                          <a:solidFill>
                            <a:schemeClr val="tx1"/>
                          </a:solidFill>
                          <a:latin typeface="Arial" panose="020B0604020202020204" pitchFamily="34" charset="0"/>
                          <a:cs typeface="Arial" panose="020B0604020202020204" pitchFamily="34" charset="0"/>
                        </a:rPr>
                        <a:t>Level</a:t>
                      </a:r>
                      <a:endParaRPr lang="en-GB" sz="136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360" b="1" dirty="0" smtClean="0">
                          <a:solidFill>
                            <a:schemeClr val="tx1"/>
                          </a:solidFill>
                          <a:latin typeface="Arial" panose="020B0604020202020204" pitchFamily="34" charset="0"/>
                          <a:cs typeface="Arial" panose="020B0604020202020204" pitchFamily="34" charset="0"/>
                        </a:rPr>
                        <a:t>Mark</a:t>
                      </a:r>
                      <a:endParaRPr lang="en-GB" sz="136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360" b="1" dirty="0" smtClean="0">
                          <a:solidFill>
                            <a:schemeClr val="tx1"/>
                          </a:solidFill>
                          <a:latin typeface="Arial" panose="020B0604020202020204" pitchFamily="34" charset="0"/>
                          <a:cs typeface="Arial" panose="020B0604020202020204" pitchFamily="34" charset="0"/>
                        </a:rPr>
                        <a:t>Descriptor</a:t>
                      </a:r>
                      <a:endParaRPr lang="en-GB" sz="136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GB" sz="1360" b="1" dirty="0" smtClean="0">
                          <a:solidFill>
                            <a:schemeClr val="tx1"/>
                          </a:solidFill>
                          <a:latin typeface="Arial" panose="020B0604020202020204" pitchFamily="34" charset="0"/>
                          <a:cs typeface="Arial" panose="020B0604020202020204" pitchFamily="34" charset="0"/>
                        </a:rPr>
                        <a:t>Possible content</a:t>
                      </a:r>
                      <a:endParaRPr lang="en-GB" sz="136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616659">
                <a:tc>
                  <a:txBody>
                    <a:bodyPr/>
                    <a:lstStyle/>
                    <a:p>
                      <a:pPr algn="ctr"/>
                      <a:r>
                        <a:rPr lang="en-GB" sz="1360" b="0" smtClean="0">
                          <a:solidFill>
                            <a:schemeClr val="tx1"/>
                          </a:solidFill>
                          <a:latin typeface="Arial" panose="020B0604020202020204" pitchFamily="34" charset="0"/>
                          <a:cs typeface="Arial" panose="020B0604020202020204" pitchFamily="34" charset="0"/>
                        </a:rPr>
                        <a:t>1</a:t>
                      </a:r>
                      <a:endParaRPr lang="en-GB" sz="136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360" b="1" dirty="0" smtClean="0">
                          <a:solidFill>
                            <a:schemeClr val="tx1"/>
                          </a:solidFill>
                          <a:latin typeface="Arial" panose="020B0604020202020204" pitchFamily="34" charset="0"/>
                          <a:cs typeface="Arial" panose="020B0604020202020204" pitchFamily="34" charset="0"/>
                        </a:rPr>
                        <a:t>1-2</a:t>
                      </a:r>
                      <a:endParaRPr lang="en-GB" sz="136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US" sz="1360" b="0" dirty="0" smtClean="0">
                          <a:solidFill>
                            <a:schemeClr val="tx1"/>
                          </a:solidFill>
                          <a:latin typeface="Arial" panose="020B0604020202020204" pitchFamily="34" charset="0"/>
                          <a:cs typeface="Arial" panose="020B0604020202020204" pitchFamily="34" charset="0"/>
                        </a:rPr>
                        <a:t>Knowledge/understanding of sales forecasting must be present</a:t>
                      </a:r>
                      <a:endParaRPr lang="en-GB" sz="136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US" sz="1360" b="0" dirty="0" smtClean="0">
                          <a:solidFill>
                            <a:schemeClr val="tx1"/>
                          </a:solidFill>
                          <a:latin typeface="Arial" panose="020B0604020202020204" pitchFamily="34" charset="0"/>
                          <a:cs typeface="Arial" panose="020B0604020202020204" pitchFamily="34" charset="0"/>
                        </a:rPr>
                        <a:t>e.g. is a method of predicting future sales levels using an analysis of existing information</a:t>
                      </a:r>
                      <a:endParaRPr lang="en-GB" sz="136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750715">
                <a:tc>
                  <a:txBody>
                    <a:bodyPr/>
                    <a:lstStyle/>
                    <a:p>
                      <a:pPr algn="ctr"/>
                      <a:r>
                        <a:rPr lang="en-GB" sz="1360" b="0" dirty="0" smtClean="0">
                          <a:solidFill>
                            <a:schemeClr val="tx1"/>
                          </a:solidFill>
                          <a:latin typeface="Arial" panose="020B0604020202020204" pitchFamily="34" charset="0"/>
                          <a:cs typeface="Arial" panose="020B0604020202020204" pitchFamily="34" charset="0"/>
                        </a:rPr>
                        <a:t>2</a:t>
                      </a:r>
                      <a:endParaRPr lang="en-GB" sz="136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360" b="1" dirty="0" smtClean="0">
                          <a:solidFill>
                            <a:schemeClr val="tx1"/>
                          </a:solidFill>
                          <a:latin typeface="Arial" panose="020B0604020202020204" pitchFamily="34" charset="0"/>
                          <a:cs typeface="Arial" panose="020B0604020202020204" pitchFamily="34" charset="0"/>
                        </a:rPr>
                        <a:t>3-4</a:t>
                      </a:r>
                      <a:endParaRPr lang="en-GB" sz="136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US" sz="1360" b="0" dirty="0" smtClean="0">
                          <a:solidFill>
                            <a:schemeClr val="tx1"/>
                          </a:solidFill>
                          <a:latin typeface="Arial" panose="020B0604020202020204" pitchFamily="34" charset="0"/>
                          <a:cs typeface="Arial" panose="020B0604020202020204" pitchFamily="34" charset="0"/>
                        </a:rPr>
                        <a:t>Application must be present, i.e. the answer must be </a:t>
                      </a:r>
                      <a:r>
                        <a:rPr lang="en-US" sz="1360" b="0" dirty="0" err="1" smtClean="0">
                          <a:solidFill>
                            <a:schemeClr val="tx1"/>
                          </a:solidFill>
                          <a:latin typeface="Arial" panose="020B0604020202020204" pitchFamily="34" charset="0"/>
                          <a:cs typeface="Arial" panose="020B0604020202020204" pitchFamily="34" charset="0"/>
                        </a:rPr>
                        <a:t>contextualised</a:t>
                      </a:r>
                      <a:r>
                        <a:rPr lang="en-US" sz="1360" b="0" dirty="0" smtClean="0">
                          <a:solidFill>
                            <a:schemeClr val="tx1"/>
                          </a:solidFill>
                          <a:latin typeface="Arial" panose="020B0604020202020204" pitchFamily="34" charset="0"/>
                          <a:cs typeface="Arial" panose="020B0604020202020204" pitchFamily="34" charset="0"/>
                        </a:rPr>
                        <a:t> to Ryanair’s sales forecasting</a:t>
                      </a:r>
                      <a:endParaRPr lang="en-GB" sz="136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US" sz="1360" b="0" dirty="0" smtClean="0">
                          <a:solidFill>
                            <a:schemeClr val="tx1"/>
                          </a:solidFill>
                          <a:latin typeface="Arial" panose="020B0604020202020204" pitchFamily="34" charset="0"/>
                          <a:cs typeface="Arial" panose="020B0604020202020204" pitchFamily="34" charset="0"/>
                        </a:rPr>
                        <a:t>e.g. Ryanair is an airline and faces particular difficulties e.g. fuel prices/ terrorism/ economic recession/ new routes</a:t>
                      </a:r>
                      <a:endParaRPr lang="en-GB" sz="136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1018828">
                <a:tc>
                  <a:txBody>
                    <a:bodyPr/>
                    <a:lstStyle/>
                    <a:p>
                      <a:pPr algn="ctr"/>
                      <a:r>
                        <a:rPr lang="en-GB" sz="1360" b="0" dirty="0" smtClean="0">
                          <a:solidFill>
                            <a:schemeClr val="tx1"/>
                          </a:solidFill>
                          <a:latin typeface="Arial" panose="020B0604020202020204" pitchFamily="34" charset="0"/>
                          <a:cs typeface="Arial" panose="020B0604020202020204" pitchFamily="34" charset="0"/>
                        </a:rPr>
                        <a:t>3</a:t>
                      </a:r>
                      <a:endParaRPr lang="en-GB" sz="136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360" b="1" dirty="0" smtClean="0">
                          <a:solidFill>
                            <a:schemeClr val="tx1"/>
                          </a:solidFill>
                          <a:latin typeface="Arial" panose="020B0604020202020204" pitchFamily="34" charset="0"/>
                          <a:cs typeface="Arial" panose="020B0604020202020204" pitchFamily="34" charset="0"/>
                        </a:rPr>
                        <a:t>5-6</a:t>
                      </a:r>
                      <a:endParaRPr lang="en-GB" sz="136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US" sz="1360" b="0" dirty="0" smtClean="0">
                          <a:solidFill>
                            <a:schemeClr val="tx1"/>
                          </a:solidFill>
                          <a:latin typeface="Arial" panose="020B0604020202020204" pitchFamily="34" charset="0"/>
                          <a:cs typeface="Arial" panose="020B0604020202020204" pitchFamily="34" charset="0"/>
                        </a:rPr>
                        <a:t>Analysis in context must be present, i.e. the candidate must give reasons/ causes/ costs/ consequences of sales forecasting for Ryanair</a:t>
                      </a:r>
                    </a:p>
                    <a:p>
                      <a:r>
                        <a:rPr lang="en-US" sz="1360" b="1" dirty="0" smtClean="0">
                          <a:solidFill>
                            <a:schemeClr val="tx1"/>
                          </a:solidFill>
                          <a:latin typeface="Arial" panose="020B0604020202020204" pitchFamily="34" charset="0"/>
                          <a:cs typeface="Arial" panose="020B0604020202020204" pitchFamily="34" charset="0"/>
                        </a:rPr>
                        <a:t>NB if analysis is not in context limit to Level 2.</a:t>
                      </a:r>
                      <a:endParaRPr lang="en-GB" sz="136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r>
                        <a:rPr kumimoji="0" lang="en-US" sz="1360" b="0" kern="1200" dirty="0" smtClean="0">
                          <a:solidFill>
                            <a:schemeClr val="tx1"/>
                          </a:solidFill>
                          <a:latin typeface="Arial" panose="020B0604020202020204" pitchFamily="34" charset="0"/>
                          <a:ea typeface="+mn-ea"/>
                          <a:cs typeface="Arial" panose="020B0604020202020204" pitchFamily="34" charset="0"/>
                        </a:rPr>
                        <a:t>e.g. Historical data may not reflect future sales performance as sales growth has been very rapid and has started to slow down </a:t>
                      </a:r>
                    </a:p>
                    <a:p>
                      <a:r>
                        <a:rPr kumimoji="0" lang="en-US" sz="1360" b="0" kern="1200" dirty="0" smtClean="0">
                          <a:solidFill>
                            <a:schemeClr val="tx1"/>
                          </a:solidFill>
                          <a:latin typeface="Arial" panose="020B0604020202020204" pitchFamily="34" charset="0"/>
                          <a:ea typeface="+mn-ea"/>
                          <a:cs typeface="Arial" panose="020B0604020202020204" pitchFamily="34" charset="0"/>
                        </a:rPr>
                        <a:t>e.g. There is still competition from other airlines such as </a:t>
                      </a:r>
                      <a:r>
                        <a:rPr kumimoji="0" lang="en-US" sz="1360" b="0" kern="1200" dirty="0" err="1" smtClean="0">
                          <a:solidFill>
                            <a:schemeClr val="tx1"/>
                          </a:solidFill>
                          <a:latin typeface="Arial" panose="020B0604020202020204" pitchFamily="34" charset="0"/>
                          <a:ea typeface="+mn-ea"/>
                          <a:cs typeface="Arial" panose="020B0604020202020204" pitchFamily="34" charset="0"/>
                        </a:rPr>
                        <a:t>Easyjet</a:t>
                      </a:r>
                      <a:r>
                        <a:rPr kumimoji="0" lang="en-US" sz="1360" b="0" kern="1200" dirty="0" smtClean="0">
                          <a:solidFill>
                            <a:schemeClr val="tx1"/>
                          </a:solidFill>
                          <a:latin typeface="Arial" panose="020B0604020202020204" pitchFamily="34" charset="0"/>
                          <a:ea typeface="+mn-ea"/>
                          <a:cs typeface="Arial" panose="020B0604020202020204" pitchFamily="34" charset="0"/>
                        </a:rPr>
                        <a:t> which adds to the uncertainty to sales forecasts for Ryanair </a:t>
                      </a:r>
                    </a:p>
                    <a:p>
                      <a:r>
                        <a:rPr kumimoji="0" lang="en-US" sz="1360" b="0" kern="1200" dirty="0" smtClean="0">
                          <a:solidFill>
                            <a:schemeClr val="tx1"/>
                          </a:solidFill>
                          <a:latin typeface="Arial" panose="020B0604020202020204" pitchFamily="34" charset="0"/>
                          <a:ea typeface="+mn-ea"/>
                          <a:cs typeface="Arial" panose="020B0604020202020204" pitchFamily="34" charset="0"/>
                        </a:rPr>
                        <a:t>e.g. All forecasts are just predictions and can be inaccurate due to factors such as the weather which greatly affects airlines who have holiday destinations </a:t>
                      </a:r>
                    </a:p>
                    <a:p>
                      <a:r>
                        <a:rPr kumimoji="0" lang="en-US" sz="1360" b="0" kern="1200" dirty="0" smtClean="0">
                          <a:solidFill>
                            <a:schemeClr val="tx1"/>
                          </a:solidFill>
                          <a:latin typeface="Arial" panose="020B0604020202020204" pitchFamily="34" charset="0"/>
                          <a:ea typeface="+mn-ea"/>
                          <a:cs typeface="Arial" panose="020B0604020202020204" pitchFamily="34" charset="0"/>
                        </a:rPr>
                        <a:t>e.g. Changes in external factors such as economic variables/ actions of competitors/ government, the market/changes in tastes and changes in costs such as oil prices cannot be predicted and may impact upon consumer confidence and therefore sales forecasts for Ryanair </a:t>
                      </a:r>
                      <a:endParaRPr kumimoji="0" lang="en-US" sz="136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bl>
          </a:graphicData>
        </a:graphic>
      </p:graphicFrame>
      <p:sp>
        <p:nvSpPr>
          <p:cNvPr id="5" name="TextBox 4">
            <a:hlinkClick r:id="rId3" action="ppaction://hlinkfile"/>
          </p:cNvPr>
          <p:cNvSpPr txBox="1"/>
          <p:nvPr/>
        </p:nvSpPr>
        <p:spPr>
          <a:xfrm>
            <a:off x="2411760" y="5805264"/>
            <a:ext cx="432048" cy="769441"/>
          </a:xfrm>
          <a:prstGeom prst="rect">
            <a:avLst/>
          </a:prstGeom>
          <a:noFill/>
        </p:spPr>
        <p:txBody>
          <a:bodyPr wrap="square" rtlCol="0">
            <a:spAutoFit/>
          </a:bodyPr>
          <a:lstStyle/>
          <a:p>
            <a:pPr fontAlgn="base">
              <a:spcBef>
                <a:spcPct val="0"/>
              </a:spcBef>
              <a:spcAft>
                <a:spcPct val="0"/>
              </a:spcAft>
            </a:pPr>
            <a:r>
              <a:rPr lang="en-GB" sz="4400" b="1" dirty="0">
                <a:solidFill>
                  <a:srgbClr val="FF0000"/>
                </a:solidFill>
                <a:latin typeface="Arial" charset="0"/>
              </a:rPr>
              <a:t>?</a:t>
            </a:r>
            <a:endParaRPr lang="en-GB" b="1" dirty="0">
              <a:solidFill>
                <a:srgbClr val="FF0000"/>
              </a:solidFill>
              <a:latin typeface="Arial" charset="0"/>
            </a:endParaRPr>
          </a:p>
        </p:txBody>
      </p:sp>
    </p:spTree>
    <p:extLst>
      <p:ext uri="{BB962C8B-B14F-4D97-AF65-F5344CB8AC3E}">
        <p14:creationId xmlns:p14="http://schemas.microsoft.com/office/powerpoint/2010/main" val="3453622930"/>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800" dirty="0" smtClean="0"/>
              <a:t>12 </a:t>
            </a:r>
            <a:r>
              <a:rPr lang="en-GB" sz="3800" dirty="0"/>
              <a:t>– Exam Questions – </a:t>
            </a:r>
            <a:r>
              <a:rPr lang="en-GB" sz="3800" dirty="0" smtClean="0"/>
              <a:t>January 2014</a:t>
            </a:r>
            <a:endParaRPr lang="en-GB" sz="38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2486727843"/>
              </p:ext>
            </p:extLst>
          </p:nvPr>
        </p:nvGraphicFramePr>
        <p:xfrm>
          <a:off x="251520" y="1124744"/>
          <a:ext cx="8640960" cy="5303520"/>
        </p:xfrm>
        <a:graphic>
          <a:graphicData uri="http://schemas.openxmlformats.org/drawingml/2006/table">
            <a:tbl>
              <a:tblPr firstRow="1" bandRow="1">
                <a:tableStyleId>{5C22544A-7EE6-4342-B048-85BDC9FD1C3A}</a:tableStyleId>
              </a:tblPr>
              <a:tblGrid>
                <a:gridCol w="864096"/>
                <a:gridCol w="720080"/>
                <a:gridCol w="3600400"/>
                <a:gridCol w="2138270"/>
                <a:gridCol w="1318114"/>
              </a:tblGrid>
              <a:tr h="34854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latin typeface="Arial" panose="020B0604020202020204" pitchFamily="34" charset="0"/>
                          <a:cs typeface="Arial" panose="020B0604020202020204" pitchFamily="34" charset="0"/>
                        </a:rPr>
                        <a:t>10</a:t>
                      </a:r>
                    </a:p>
                  </a:txBody>
                  <a:tcPr>
                    <a:solidFill>
                      <a:schemeClr val="tx2">
                        <a:lumMod val="20000"/>
                        <a:lumOff val="80000"/>
                      </a:schemeClr>
                    </a:solidFill>
                  </a:tcPr>
                </a:tc>
                <a:tc gridSpan="3">
                  <a:txBody>
                    <a:bodyPr/>
                    <a:lstStyle/>
                    <a:p>
                      <a:r>
                        <a:rPr lang="en-US" sz="1600" b="0" dirty="0" smtClean="0">
                          <a:solidFill>
                            <a:schemeClr val="tx1"/>
                          </a:solidFill>
                          <a:latin typeface="Arial" panose="020B0604020202020204" pitchFamily="34" charset="0"/>
                          <a:cs typeface="Arial" panose="020B0604020202020204" pitchFamily="34" charset="0"/>
                        </a:rPr>
                        <a:t>Assess the likely difficulties Ryanair might experience in sales forecasting for the next few years.</a:t>
                      </a:r>
                      <a:endParaRPr lang="en-GB" sz="16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c hMerge="1">
                  <a:txBody>
                    <a:bodyPr/>
                    <a:lstStyle/>
                    <a:p>
                      <a:pPr algn="ctr"/>
                      <a:endParaRPr lang="en-GB" sz="153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latin typeface="Arial" panose="020B0604020202020204" pitchFamily="34" charset="0"/>
                          <a:cs typeface="Arial" panose="020B0604020202020204" pitchFamily="34" charset="0"/>
                        </a:rPr>
                        <a:t>12 marks</a:t>
                      </a:r>
                      <a:endParaRPr lang="en-GB" sz="1600" b="0" baseline="0" dirty="0" smtClean="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r>
              <a:tr h="250341">
                <a:tc>
                  <a:txBody>
                    <a:bodyPr/>
                    <a:lstStyle/>
                    <a:p>
                      <a:pPr algn="ctr"/>
                      <a:r>
                        <a:rPr lang="en-GB" sz="1600" b="1" dirty="0" smtClean="0">
                          <a:solidFill>
                            <a:schemeClr val="tx1"/>
                          </a:solidFill>
                          <a:latin typeface="Arial" panose="020B0604020202020204" pitchFamily="34" charset="0"/>
                          <a:cs typeface="Arial" panose="020B0604020202020204" pitchFamily="34" charset="0"/>
                        </a:rPr>
                        <a:t>Level</a:t>
                      </a:r>
                      <a:endParaRPr lang="en-GB" sz="16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600" b="1" dirty="0" smtClean="0">
                          <a:solidFill>
                            <a:schemeClr val="tx1"/>
                          </a:solidFill>
                          <a:latin typeface="Arial" panose="020B0604020202020204" pitchFamily="34" charset="0"/>
                          <a:cs typeface="Arial" panose="020B0604020202020204" pitchFamily="34" charset="0"/>
                        </a:rPr>
                        <a:t>Mark</a:t>
                      </a:r>
                      <a:endParaRPr lang="en-GB" sz="16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600" b="1" dirty="0" smtClean="0">
                          <a:solidFill>
                            <a:schemeClr val="tx1"/>
                          </a:solidFill>
                          <a:latin typeface="Arial" panose="020B0604020202020204" pitchFamily="34" charset="0"/>
                          <a:cs typeface="Arial" panose="020B0604020202020204" pitchFamily="34" charset="0"/>
                        </a:rPr>
                        <a:t>Descriptor</a:t>
                      </a:r>
                      <a:endParaRPr lang="en-GB" sz="16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GB" sz="1600" b="1" dirty="0" smtClean="0">
                          <a:solidFill>
                            <a:schemeClr val="tx1"/>
                          </a:solidFill>
                          <a:latin typeface="Arial" panose="020B0604020202020204" pitchFamily="34" charset="0"/>
                          <a:cs typeface="Arial" panose="020B0604020202020204" pitchFamily="34" charset="0"/>
                        </a:rPr>
                        <a:t>Possible content</a:t>
                      </a:r>
                      <a:endParaRPr lang="en-GB" sz="16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616659">
                <a:tc>
                  <a:txBody>
                    <a:bodyPr/>
                    <a:lstStyle/>
                    <a:p>
                      <a:pPr algn="ctr"/>
                      <a:r>
                        <a:rPr lang="en-GB" sz="1600" b="0" smtClean="0">
                          <a:solidFill>
                            <a:schemeClr val="tx1"/>
                          </a:solidFill>
                          <a:latin typeface="Arial" panose="020B0604020202020204" pitchFamily="34" charset="0"/>
                          <a:cs typeface="Arial" panose="020B0604020202020204" pitchFamily="34" charset="0"/>
                        </a:rPr>
                        <a:t>1</a:t>
                      </a:r>
                      <a:endParaRPr lang="en-GB" sz="16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600" b="1" dirty="0" smtClean="0">
                          <a:solidFill>
                            <a:schemeClr val="tx1"/>
                          </a:solidFill>
                          <a:latin typeface="Arial" panose="020B0604020202020204" pitchFamily="34" charset="0"/>
                          <a:cs typeface="Arial" panose="020B0604020202020204" pitchFamily="34" charset="0"/>
                        </a:rPr>
                        <a:t>7-12</a:t>
                      </a:r>
                      <a:endParaRPr lang="en-GB" sz="16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US" sz="1600" b="1" dirty="0" smtClean="0">
                          <a:solidFill>
                            <a:schemeClr val="tx1"/>
                          </a:solidFill>
                          <a:latin typeface="Arial" panose="020B0604020202020204" pitchFamily="34" charset="0"/>
                          <a:cs typeface="Arial" panose="020B0604020202020204" pitchFamily="34" charset="0"/>
                        </a:rPr>
                        <a:t>Low Level 4</a:t>
                      </a:r>
                      <a:r>
                        <a:rPr lang="en-US" sz="1600" b="0" dirty="0" smtClean="0">
                          <a:solidFill>
                            <a:schemeClr val="tx1"/>
                          </a:solidFill>
                          <a:latin typeface="Arial" panose="020B0604020202020204" pitchFamily="34" charset="0"/>
                          <a:cs typeface="Arial" panose="020B0604020202020204" pitchFamily="34" charset="0"/>
                        </a:rPr>
                        <a:t>: 7-8 marks</a:t>
                      </a:r>
                    </a:p>
                    <a:p>
                      <a:r>
                        <a:rPr lang="en-US" sz="1600" b="0" dirty="0" smtClean="0">
                          <a:solidFill>
                            <a:schemeClr val="tx1"/>
                          </a:solidFill>
                          <a:latin typeface="Arial" panose="020B0604020202020204" pitchFamily="34" charset="0"/>
                          <a:cs typeface="Arial" panose="020B0604020202020204" pitchFamily="34" charset="0"/>
                        </a:rPr>
                        <a:t>Limited evaluation must be present and in context</a:t>
                      </a:r>
                    </a:p>
                    <a:p>
                      <a:r>
                        <a:rPr lang="en-US" sz="1600" b="1" dirty="0" smtClean="0">
                          <a:solidFill>
                            <a:schemeClr val="tx1"/>
                          </a:solidFill>
                          <a:latin typeface="Arial" panose="020B0604020202020204" pitchFamily="34" charset="0"/>
                          <a:cs typeface="Arial" panose="020B0604020202020204" pitchFamily="34" charset="0"/>
                        </a:rPr>
                        <a:t>Mid Level 4</a:t>
                      </a:r>
                      <a:r>
                        <a:rPr lang="en-US" sz="1600" b="0" dirty="0" smtClean="0">
                          <a:solidFill>
                            <a:schemeClr val="tx1"/>
                          </a:solidFill>
                          <a:latin typeface="Arial" panose="020B0604020202020204" pitchFamily="34" charset="0"/>
                          <a:cs typeface="Arial" panose="020B0604020202020204" pitchFamily="34" charset="0"/>
                        </a:rPr>
                        <a:t>: 9-10 marks</a:t>
                      </a:r>
                    </a:p>
                    <a:p>
                      <a:r>
                        <a:rPr lang="en-US" sz="1600" b="0" dirty="0" smtClean="0">
                          <a:solidFill>
                            <a:schemeClr val="tx1"/>
                          </a:solidFill>
                          <a:latin typeface="Arial" panose="020B0604020202020204" pitchFamily="34" charset="0"/>
                          <a:cs typeface="Arial" panose="020B0604020202020204" pitchFamily="34" charset="0"/>
                        </a:rPr>
                        <a:t>More evaluation will be present</a:t>
                      </a:r>
                    </a:p>
                    <a:p>
                      <a:r>
                        <a:rPr lang="en-US" sz="1600" b="0" dirty="0" smtClean="0">
                          <a:solidFill>
                            <a:schemeClr val="tx1"/>
                          </a:solidFill>
                          <a:latin typeface="Arial" panose="020B0604020202020204" pitchFamily="34" charset="0"/>
                          <a:cs typeface="Arial" panose="020B0604020202020204" pitchFamily="34" charset="0"/>
                        </a:rPr>
                        <a:t>and in context</a:t>
                      </a:r>
                      <a:endParaRPr lang="en-GB" sz="16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US" sz="1600" b="0" dirty="0" smtClean="0">
                          <a:solidFill>
                            <a:schemeClr val="tx1"/>
                          </a:solidFill>
                          <a:latin typeface="Arial" panose="020B0604020202020204" pitchFamily="34" charset="0"/>
                          <a:cs typeface="Arial" panose="020B0604020202020204" pitchFamily="34" charset="0"/>
                        </a:rPr>
                        <a:t>business since 1985 so historical data exists and will be able to use its experience from its other routes to help forecast likely demand for future routes</a:t>
                      </a:r>
                      <a:endParaRPr lang="en-GB" sz="16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750715">
                <a:tc>
                  <a:txBody>
                    <a:bodyPr/>
                    <a:lstStyle/>
                    <a:p>
                      <a:pPr algn="ctr"/>
                      <a:endParaRPr lang="en-GB" sz="16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endParaRPr lang="en-GB" sz="16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US" sz="1800" b="1" i="0" u="none" strike="noStrike" baseline="0" dirty="0" smtClean="0">
                          <a:solidFill>
                            <a:srgbClr val="000000"/>
                          </a:solidFill>
                          <a:latin typeface="Arial" panose="020B0604020202020204" pitchFamily="34" charset="0"/>
                          <a:cs typeface="Arial" panose="020B0604020202020204" pitchFamily="34" charset="0"/>
                        </a:rPr>
                        <a:t>High Level 4: </a:t>
                      </a:r>
                      <a:r>
                        <a:rPr lang="en-US" sz="1800" b="0" i="0" u="none" strike="noStrike" baseline="0" dirty="0" smtClean="0">
                          <a:solidFill>
                            <a:srgbClr val="000000"/>
                          </a:solidFill>
                          <a:latin typeface="Arial" panose="020B0604020202020204" pitchFamily="34" charset="0"/>
                          <a:cs typeface="Arial" panose="020B0604020202020204" pitchFamily="34" charset="0"/>
                        </a:rPr>
                        <a:t>11-12 marks </a:t>
                      </a:r>
                    </a:p>
                    <a:p>
                      <a:r>
                        <a:rPr lang="en-US" sz="1800" b="0" i="0" u="none" strike="noStrike" baseline="0" dirty="0" smtClean="0">
                          <a:solidFill>
                            <a:srgbClr val="000000"/>
                          </a:solidFill>
                          <a:latin typeface="Arial" panose="020B0604020202020204" pitchFamily="34" charset="0"/>
                          <a:cs typeface="Arial" panose="020B0604020202020204" pitchFamily="34" charset="0"/>
                        </a:rPr>
                        <a:t>Evaluation is developed to show a candidate’s real perceptiveness. Several strands may be developed: the answer is clear, coherent and articulate, leading to a convincing conclusion. </a:t>
                      </a:r>
                    </a:p>
                    <a:p>
                      <a:r>
                        <a:rPr lang="en-US" sz="1800" b="1" i="0" u="none" strike="noStrike" baseline="0" dirty="0" smtClean="0">
                          <a:solidFill>
                            <a:srgbClr val="000000"/>
                          </a:solidFill>
                          <a:latin typeface="Arial" panose="020B0604020202020204" pitchFamily="34" charset="0"/>
                          <a:cs typeface="Arial" panose="020B0604020202020204" pitchFamily="34" charset="0"/>
                        </a:rPr>
                        <a:t>NB if evaluation not in context limit to Level 3 </a:t>
                      </a:r>
                      <a:endParaRPr lang="en-US" sz="1800" b="0" i="0" u="none" strike="noStrike" baseline="0" dirty="0" smtClean="0">
                        <a:solidFill>
                          <a:srgbClr val="000000"/>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US" sz="1600" b="0" dirty="0" smtClean="0">
                          <a:solidFill>
                            <a:schemeClr val="tx1"/>
                          </a:solidFill>
                          <a:latin typeface="Arial" panose="020B0604020202020204" pitchFamily="34" charset="0"/>
                          <a:cs typeface="Arial" panose="020B0604020202020204" pitchFamily="34" charset="0"/>
                        </a:rPr>
                        <a:t>e.g. Ryanair is an airline and faces particular difficulties e.g. fuel prices/ terrorism/ economic recession/ new routes</a:t>
                      </a:r>
                      <a:endParaRPr lang="en-GB" sz="16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bl>
          </a:graphicData>
        </a:graphic>
      </p:graphicFrame>
      <p:sp>
        <p:nvSpPr>
          <p:cNvPr id="5" name="TextBox 4">
            <a:hlinkClick r:id="rId3" action="ppaction://hlinkfile"/>
          </p:cNvPr>
          <p:cNvSpPr txBox="1"/>
          <p:nvPr/>
        </p:nvSpPr>
        <p:spPr>
          <a:xfrm>
            <a:off x="8382255" y="5661248"/>
            <a:ext cx="432048" cy="769441"/>
          </a:xfrm>
          <a:prstGeom prst="rect">
            <a:avLst/>
          </a:prstGeom>
          <a:noFill/>
        </p:spPr>
        <p:txBody>
          <a:bodyPr wrap="square" rtlCol="0">
            <a:spAutoFit/>
          </a:bodyPr>
          <a:lstStyle/>
          <a:p>
            <a:pPr fontAlgn="base">
              <a:spcBef>
                <a:spcPct val="0"/>
              </a:spcBef>
              <a:spcAft>
                <a:spcPct val="0"/>
              </a:spcAft>
            </a:pPr>
            <a:r>
              <a:rPr lang="en-GB" sz="4400" b="1" dirty="0">
                <a:solidFill>
                  <a:srgbClr val="FF0000"/>
                </a:solidFill>
                <a:latin typeface="Arial" charset="0"/>
              </a:rPr>
              <a:t>?</a:t>
            </a:r>
            <a:endParaRPr lang="en-GB" b="1" dirty="0">
              <a:solidFill>
                <a:srgbClr val="FF0000"/>
              </a:solidFill>
              <a:latin typeface="Arial" charset="0"/>
            </a:endParaRPr>
          </a:p>
        </p:txBody>
      </p:sp>
    </p:spTree>
    <p:extLst>
      <p:ext uri="{BB962C8B-B14F-4D97-AF65-F5344CB8AC3E}">
        <p14:creationId xmlns:p14="http://schemas.microsoft.com/office/powerpoint/2010/main" val="534844928"/>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b="1" dirty="0" smtClean="0"/>
              <a:t>1 – New Business Ideas - Weighing</a:t>
            </a:r>
          </a:p>
        </p:txBody>
      </p:sp>
      <p:sp>
        <p:nvSpPr>
          <p:cNvPr id="2" name="Rectangle 1"/>
          <p:cNvSpPr/>
          <p:nvPr/>
        </p:nvSpPr>
        <p:spPr>
          <a:xfrm>
            <a:off x="251520" y="1096426"/>
            <a:ext cx="8640960" cy="461665"/>
          </a:xfrm>
          <a:prstGeom prst="rect">
            <a:avLst/>
          </a:prstGeom>
        </p:spPr>
        <p:txBody>
          <a:bodyPr wrap="square">
            <a:spAutoFit/>
          </a:bodyPr>
          <a:lstStyle/>
          <a:p>
            <a:pPr>
              <a:buClr>
                <a:schemeClr val="accent6">
                  <a:lumMod val="50000"/>
                </a:schemeClr>
              </a:buClr>
            </a:pPr>
            <a:r>
              <a:rPr lang="en-GB" sz="2400" b="1" dirty="0"/>
              <a:t>Assessment objectives and </a:t>
            </a:r>
            <a:r>
              <a:rPr lang="en-GB" sz="2400" b="1" dirty="0" smtClean="0"/>
              <a:t>weightings</a:t>
            </a:r>
          </a:p>
        </p:txBody>
      </p:sp>
      <p:graphicFrame>
        <p:nvGraphicFramePr>
          <p:cNvPr id="6" name="Table 5"/>
          <p:cNvGraphicFramePr>
            <a:graphicFrameLocks noGrp="1"/>
          </p:cNvGraphicFramePr>
          <p:nvPr>
            <p:extLst>
              <p:ext uri="{D42A27DB-BD31-4B8C-83A1-F6EECF244321}">
                <p14:modId xmlns:p14="http://schemas.microsoft.com/office/powerpoint/2010/main" val="301190454"/>
              </p:ext>
            </p:extLst>
          </p:nvPr>
        </p:nvGraphicFramePr>
        <p:xfrm>
          <a:off x="395536" y="1772816"/>
          <a:ext cx="8352930" cy="4297680"/>
        </p:xfrm>
        <a:graphic>
          <a:graphicData uri="http://schemas.openxmlformats.org/drawingml/2006/table">
            <a:tbl>
              <a:tblPr firstRow="1" bandRow="1">
                <a:tableStyleId>{5C22544A-7EE6-4342-B048-85BDC9FD1C3A}</a:tableStyleId>
              </a:tblPr>
              <a:tblGrid>
                <a:gridCol w="648072"/>
                <a:gridCol w="4104456"/>
                <a:gridCol w="1152128"/>
                <a:gridCol w="1152128"/>
                <a:gridCol w="1296146"/>
              </a:tblGrid>
              <a:tr h="316835">
                <a:tc gridSpan="2">
                  <a:txBody>
                    <a:bodyPr/>
                    <a:lstStyle/>
                    <a:p>
                      <a:endParaRPr lang="en-GB" sz="18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hMerge="1">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GB" sz="1800" dirty="0" smtClean="0">
                          <a:latin typeface="Arial" panose="020B0604020202020204" pitchFamily="34" charset="0"/>
                          <a:cs typeface="Arial" panose="020B0604020202020204" pitchFamily="34" charset="0"/>
                        </a:rPr>
                        <a:t>% in IAS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IAL</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AO1</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Demonstrate knowledge and understanding of the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specified content.</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Apply knowledge and understanding of the specified content to problems and issues arising from both familiar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and unfamiliar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701">
                <a:tc>
                  <a:txBody>
                    <a:bodyPr/>
                    <a:lstStyle/>
                    <a:p>
                      <a:r>
                        <a:rPr lang="en-GB" sz="1800" dirty="0" smtClean="0">
                          <a:latin typeface="Arial" panose="020B0604020202020204" pitchFamily="34" charset="0"/>
                          <a:cs typeface="Arial" panose="020B0604020202020204" pitchFamily="34" charset="0"/>
                        </a:rPr>
                        <a:t>AO3</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Analyse problems, issues and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AO4</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Evaluate, distinguish between and assess appropriateness of fact and opinion, and judge information from a variety of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sources.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72982332"/>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683607"/>
          </a:xfrm>
          <a:prstGeom prst="rect">
            <a:avLst/>
          </a:prstGeom>
        </p:spPr>
        <p:txBody>
          <a:bodyPr wrap="square">
            <a:spAutoFit/>
          </a:bodyPr>
          <a:lstStyle/>
          <a:p>
            <a:pPr marL="457200" indent="-457200">
              <a:spcAft>
                <a:spcPts val="400"/>
              </a:spcAft>
              <a:buClr>
                <a:schemeClr val="accent6">
                  <a:lumMod val="50000"/>
                </a:schemeClr>
              </a:buClr>
              <a:buFont typeface="+mj-lt"/>
              <a:buAutoNum type="arabicPeriod" startAt="3"/>
              <a:tabLst>
                <a:tab pos="8345488" algn="r"/>
              </a:tabLst>
            </a:pPr>
            <a:r>
              <a:rPr lang="en-US" sz="2000" dirty="0">
                <a:solidFill>
                  <a:srgbClr val="FF0000"/>
                </a:solidFill>
              </a:rPr>
              <a:t>In 2013, Marks and Spencer plc (M&amp;S) increased the time it took to pay 500 of its </a:t>
            </a:r>
            <a:r>
              <a:rPr lang="en-US" sz="2000" dirty="0" smtClean="0">
                <a:solidFill>
                  <a:srgbClr val="FF0000"/>
                </a:solidFill>
              </a:rPr>
              <a:t>small suppliers </a:t>
            </a:r>
            <a:r>
              <a:rPr lang="en-US" sz="2000" dirty="0">
                <a:solidFill>
                  <a:srgbClr val="FF0000"/>
                </a:solidFill>
              </a:rPr>
              <a:t>from 60 days to 75 days.</a:t>
            </a:r>
            <a:r>
              <a:rPr lang="en-US" sz="2000" dirty="0" smtClean="0">
                <a:solidFill>
                  <a:srgbClr val="FF0000"/>
                </a:solidFill>
              </a:rPr>
              <a:t/>
            </a:r>
            <a:br>
              <a:rPr lang="en-US" sz="2000" dirty="0" smtClean="0">
                <a:solidFill>
                  <a:srgbClr val="FF0000"/>
                </a:solidFill>
              </a:rPr>
            </a:br>
            <a:r>
              <a:rPr lang="en-US" sz="2000" dirty="0" smtClean="0">
                <a:solidFill>
                  <a:srgbClr val="FF0000"/>
                </a:solidFill>
              </a:rPr>
              <a:t>(</a:t>
            </a:r>
            <a:r>
              <a:rPr lang="en-US" sz="2000" dirty="0">
                <a:solidFill>
                  <a:srgbClr val="FF0000"/>
                </a:solidFill>
              </a:rPr>
              <a:t>a) This is most likely to result in an</a:t>
            </a:r>
            <a:r>
              <a:rPr lang="en-US" sz="2000" dirty="0" smtClean="0">
                <a:solidFill>
                  <a:srgbClr val="FF0000"/>
                </a:solidFill>
              </a:rPr>
              <a:t>	(1</a:t>
            </a:r>
            <a:r>
              <a:rPr lang="en-US" sz="2000" dirty="0">
                <a:solidFill>
                  <a:srgbClr val="FF0000"/>
                </a:solidFill>
              </a:rPr>
              <a:t>)</a:t>
            </a:r>
          </a:p>
          <a:p>
            <a:pPr marL="811213" indent="-360363">
              <a:spcAft>
                <a:spcPts val="400"/>
              </a:spcAft>
              <a:buClr>
                <a:schemeClr val="accent6">
                  <a:lumMod val="50000"/>
                </a:schemeClr>
              </a:buClr>
              <a:buFont typeface="+mj-lt"/>
              <a:buAutoNum type="alphaUcPeriod"/>
            </a:pPr>
            <a:r>
              <a:rPr lang="en-US" sz="2000" dirty="0">
                <a:solidFill>
                  <a:srgbClr val="FF0000"/>
                </a:solidFill>
              </a:rPr>
              <a:t>improvement in cash flow for M&amp;S</a:t>
            </a:r>
          </a:p>
          <a:p>
            <a:pPr marL="811213" indent="-360363">
              <a:spcAft>
                <a:spcPts val="400"/>
              </a:spcAft>
              <a:buClr>
                <a:schemeClr val="accent6">
                  <a:lumMod val="50000"/>
                </a:schemeClr>
              </a:buClr>
              <a:buFont typeface="+mj-lt"/>
              <a:buAutoNum type="alphaUcPeriod"/>
            </a:pPr>
            <a:r>
              <a:rPr lang="en-US" sz="2000" dirty="0" smtClean="0">
                <a:solidFill>
                  <a:srgbClr val="FF0000"/>
                </a:solidFill>
              </a:rPr>
              <a:t>improvement </a:t>
            </a:r>
            <a:r>
              <a:rPr lang="en-US" sz="2000" dirty="0">
                <a:solidFill>
                  <a:srgbClr val="FF0000"/>
                </a:solidFill>
              </a:rPr>
              <a:t>in M&amp;S brand image</a:t>
            </a:r>
          </a:p>
          <a:p>
            <a:pPr marL="811213" indent="-360363">
              <a:spcAft>
                <a:spcPts val="400"/>
              </a:spcAft>
              <a:buClr>
                <a:schemeClr val="accent6">
                  <a:lumMod val="50000"/>
                </a:schemeClr>
              </a:buClr>
              <a:buFont typeface="+mj-lt"/>
              <a:buAutoNum type="alphaUcPeriod"/>
            </a:pPr>
            <a:r>
              <a:rPr lang="en-US" sz="2000" dirty="0" smtClean="0">
                <a:solidFill>
                  <a:srgbClr val="FF0000"/>
                </a:solidFill>
              </a:rPr>
              <a:t>increase </a:t>
            </a:r>
            <a:r>
              <a:rPr lang="en-US" sz="2000" dirty="0">
                <a:solidFill>
                  <a:srgbClr val="FF0000"/>
                </a:solidFill>
              </a:rPr>
              <a:t>in the number of suppliers for M&amp;S</a:t>
            </a:r>
          </a:p>
          <a:p>
            <a:pPr marL="811213" indent="-360363">
              <a:spcAft>
                <a:spcPts val="400"/>
              </a:spcAft>
              <a:buClr>
                <a:schemeClr val="accent6">
                  <a:lumMod val="50000"/>
                </a:schemeClr>
              </a:buClr>
              <a:buFont typeface="+mj-lt"/>
              <a:buAutoNum type="alphaUcPeriod"/>
            </a:pPr>
            <a:r>
              <a:rPr lang="en-US" sz="2000" dirty="0" smtClean="0">
                <a:solidFill>
                  <a:srgbClr val="FF0000"/>
                </a:solidFill>
              </a:rPr>
              <a:t>increase </a:t>
            </a:r>
            <a:r>
              <a:rPr lang="en-US" sz="2000" dirty="0">
                <a:solidFill>
                  <a:srgbClr val="FF0000"/>
                </a:solidFill>
              </a:rPr>
              <a:t>in M&amp;S overdraft facility</a:t>
            </a:r>
            <a:endParaRPr lang="en-US" sz="2000" dirty="0" smtClean="0">
              <a:solidFill>
                <a:srgbClr val="FF0000"/>
              </a:solidFill>
            </a:endParaRPr>
          </a:p>
          <a:p>
            <a:pPr marL="450850">
              <a:spcAft>
                <a:spcPts val="400"/>
              </a:spcAft>
              <a:buClr>
                <a:schemeClr val="accent6">
                  <a:lumMod val="50000"/>
                </a:schemeClr>
              </a:buClr>
            </a:pPr>
            <a:r>
              <a:rPr lang="en-US" sz="2000" dirty="0" smtClean="0">
                <a:solidFill>
                  <a:srgbClr val="FF0000"/>
                </a:solidFill>
              </a:rPr>
              <a:t>Answer [   ]</a:t>
            </a:r>
          </a:p>
          <a:p>
            <a:pPr marL="450850">
              <a:spcAft>
                <a:spcPts val="400"/>
              </a:spcAft>
              <a:buClr>
                <a:schemeClr val="accent6">
                  <a:lumMod val="50000"/>
                </a:schemeClr>
              </a:buClr>
            </a:pPr>
            <a:r>
              <a:rPr lang="en-US" sz="2000" dirty="0" smtClean="0">
                <a:solidFill>
                  <a:srgbClr val="FF0000"/>
                </a:solidFill>
              </a:rPr>
              <a:t>(</a:t>
            </a:r>
            <a:r>
              <a:rPr lang="en-US" sz="2000" dirty="0">
                <a:solidFill>
                  <a:srgbClr val="FF0000"/>
                </a:solidFill>
              </a:rPr>
              <a:t>b) Explain why this answer is correct</a:t>
            </a:r>
            <a:r>
              <a:rPr lang="en-US" sz="2000" dirty="0" smtClean="0">
                <a:solidFill>
                  <a:srgbClr val="FF0000"/>
                </a:solidFill>
              </a:rPr>
              <a:t>.	(</a:t>
            </a:r>
            <a:r>
              <a:rPr lang="en-US" sz="2000" dirty="0">
                <a:solidFill>
                  <a:srgbClr val="FF0000"/>
                </a:solidFill>
              </a:rPr>
              <a:t>3</a:t>
            </a:r>
            <a:r>
              <a:rPr lang="en-US" sz="2000" dirty="0" smtClean="0">
                <a:solidFill>
                  <a:srgbClr val="FF0000"/>
                </a:solidFill>
              </a:rPr>
              <a:t>)</a:t>
            </a:r>
          </a:p>
          <a:p>
            <a:pPr marL="360363" indent="-360363">
              <a:spcAft>
                <a:spcPts val="400"/>
              </a:spcAft>
              <a:buClr>
                <a:schemeClr val="accent6">
                  <a:lumMod val="50000"/>
                </a:schemeClr>
              </a:buClr>
              <a:buFont typeface="Wingdings 3" panose="05040102010807070707" pitchFamily="18" charset="2"/>
              <a:buChar char=""/>
              <a:tabLst>
                <a:tab pos="8345488"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dirty="0">
                <a:solidFill>
                  <a:srgbClr val="FF0000"/>
                </a:solidFill>
              </a:rPr>
              <a:t>________________________________________________________</a:t>
            </a:r>
            <a:r>
              <a:rPr lang="en-US" sz="2000" dirty="0" smtClean="0">
                <a:solidFill>
                  <a:srgbClr val="FF0000"/>
                </a:solidFill>
              </a:rPr>
              <a:t>_____________________________</a:t>
            </a:r>
            <a:r>
              <a:rPr lang="en-US" sz="2000" b="1" dirty="0" smtClean="0">
                <a:solidFill>
                  <a:srgbClr val="FF0000"/>
                </a:solidFill>
              </a:rPr>
              <a:t>(</a:t>
            </a:r>
            <a:r>
              <a:rPr lang="en-US" sz="2000" b="1" dirty="0">
                <a:solidFill>
                  <a:srgbClr val="FF0000"/>
                </a:solidFill>
              </a:rPr>
              <a:t>Total for Question 4 = 4 marks)</a:t>
            </a:r>
            <a:endParaRPr lang="en-US" sz="20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4100" dirty="0" smtClean="0"/>
              <a:t>12 – Exam Questions – June 2014</a:t>
            </a:r>
            <a:endParaRPr lang="en-GB" sz="4100" dirty="0"/>
          </a:p>
        </p:txBody>
      </p:sp>
      <p:sp>
        <p:nvSpPr>
          <p:cNvPr id="4" name="TextBox 3">
            <a:hlinkClick r:id="rId3" action="ppaction://hlinkfile"/>
          </p:cNvPr>
          <p:cNvSpPr txBox="1"/>
          <p:nvPr/>
        </p:nvSpPr>
        <p:spPr>
          <a:xfrm>
            <a:off x="8382255" y="3284984"/>
            <a:ext cx="432048" cy="769441"/>
          </a:xfrm>
          <a:prstGeom prst="rect">
            <a:avLst/>
          </a:prstGeom>
          <a:noFill/>
        </p:spPr>
        <p:txBody>
          <a:bodyPr wrap="square" rtlCol="0">
            <a:spAutoFit/>
          </a:bodyPr>
          <a:lstStyle/>
          <a:p>
            <a:pPr fontAlgn="base">
              <a:spcBef>
                <a:spcPct val="0"/>
              </a:spcBef>
              <a:spcAft>
                <a:spcPct val="0"/>
              </a:spcAft>
            </a:pPr>
            <a:r>
              <a:rPr lang="en-GB" sz="4400" b="1" dirty="0">
                <a:solidFill>
                  <a:srgbClr val="FF0000"/>
                </a:solidFill>
                <a:latin typeface="Arial" charset="0"/>
              </a:rPr>
              <a:t>?</a:t>
            </a:r>
            <a:endParaRPr lang="en-GB" b="1" dirty="0">
              <a:solidFill>
                <a:srgbClr val="FF0000"/>
              </a:solidFill>
              <a:latin typeface="Arial" charset="0"/>
            </a:endParaRPr>
          </a:p>
        </p:txBody>
      </p:sp>
    </p:spTree>
    <p:extLst>
      <p:ext uri="{BB962C8B-B14F-4D97-AF65-F5344CB8AC3E}">
        <p14:creationId xmlns:p14="http://schemas.microsoft.com/office/powerpoint/2010/main" val="1786812548"/>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12 </a:t>
            </a:r>
            <a:r>
              <a:rPr lang="en-GB" sz="4000" dirty="0"/>
              <a:t>– Exam Questions – </a:t>
            </a:r>
            <a:r>
              <a:rPr lang="en-GB" sz="4000" dirty="0" smtClean="0"/>
              <a:t>June 2014</a:t>
            </a:r>
            <a:endParaRPr lang="en-GB" sz="40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410198532"/>
              </p:ext>
            </p:extLst>
          </p:nvPr>
        </p:nvGraphicFramePr>
        <p:xfrm>
          <a:off x="323528" y="1124744"/>
          <a:ext cx="8496945" cy="5525008"/>
        </p:xfrm>
        <a:graphic>
          <a:graphicData uri="http://schemas.openxmlformats.org/drawingml/2006/table">
            <a:tbl>
              <a:tblPr firstRow="1" bandRow="1">
                <a:tableStyleId>{5C22544A-7EE6-4342-B048-85BDC9FD1C3A}</a:tableStyleId>
              </a:tblPr>
              <a:tblGrid>
                <a:gridCol w="648072"/>
                <a:gridCol w="6984776"/>
                <a:gridCol w="864097"/>
              </a:tblGrid>
              <a:tr h="370840">
                <a:tc>
                  <a:txBody>
                    <a:bodyPr/>
                    <a:lstStyle/>
                    <a:p>
                      <a:r>
                        <a:rPr lang="en-GB" sz="1510" dirty="0" smtClean="0">
                          <a:latin typeface="Arial" panose="020B0604020202020204" pitchFamily="34" charset="0"/>
                          <a:cs typeface="Arial" panose="020B0604020202020204" pitchFamily="34" charset="0"/>
                        </a:rPr>
                        <a:t>4 (a)</a:t>
                      </a:r>
                      <a:endParaRPr lang="en-GB" sz="1510" dirty="0">
                        <a:latin typeface="Arial" panose="020B0604020202020204" pitchFamily="34" charset="0"/>
                        <a:cs typeface="Arial" panose="020B0604020202020204" pitchFamily="34" charset="0"/>
                      </a:endParaRPr>
                    </a:p>
                  </a:txBody>
                  <a:tcPr/>
                </a:tc>
                <a:tc>
                  <a:txBody>
                    <a:bodyPr/>
                    <a:lstStyle/>
                    <a:p>
                      <a:r>
                        <a:rPr kumimoji="0" lang="en-US" sz="1510" b="0" i="0" u="none" strike="noStrike" kern="1200" baseline="0" dirty="0" smtClean="0">
                          <a:solidFill>
                            <a:schemeClr val="lt1"/>
                          </a:solidFill>
                          <a:latin typeface="Arial" panose="020B0604020202020204" pitchFamily="34" charset="0"/>
                          <a:ea typeface="+mn-ea"/>
                          <a:cs typeface="Arial" panose="020B0604020202020204" pitchFamily="34" charset="0"/>
                        </a:rPr>
                        <a:t>Answer: A (improvement in cash flow for Marks and Spencer)</a:t>
                      </a:r>
                    </a:p>
                  </a:txBody>
                  <a:tcPr/>
                </a:tc>
                <a:tc>
                  <a:txBody>
                    <a:bodyPr/>
                    <a:lstStyle/>
                    <a:p>
                      <a:pPr algn="ctr"/>
                      <a:r>
                        <a:rPr lang="en-GB" sz="1510" b="0" dirty="0" smtClean="0">
                          <a:latin typeface="Arial" panose="020B0604020202020204" pitchFamily="34" charset="0"/>
                          <a:cs typeface="Arial" panose="020B0604020202020204" pitchFamily="34" charset="0"/>
                        </a:rPr>
                        <a:t>1 mark</a:t>
                      </a:r>
                      <a:endParaRPr lang="en-GB" sz="1510" b="0" dirty="0">
                        <a:latin typeface="Arial" panose="020B0604020202020204" pitchFamily="34" charset="0"/>
                        <a:cs typeface="Arial" panose="020B0604020202020204" pitchFamily="34" charset="0"/>
                      </a:endParaRPr>
                    </a:p>
                  </a:txBody>
                  <a:tcPr/>
                </a:tc>
              </a:tr>
              <a:tr h="370840">
                <a:tc>
                  <a:txBody>
                    <a:bodyPr/>
                    <a:lstStyle/>
                    <a:p>
                      <a:r>
                        <a:rPr lang="en-GB" sz="1510" dirty="0" smtClean="0">
                          <a:latin typeface="Arial" panose="020B0604020202020204" pitchFamily="34" charset="0"/>
                          <a:cs typeface="Arial" panose="020B0604020202020204" pitchFamily="34" charset="0"/>
                        </a:rPr>
                        <a:t>4 (b)</a:t>
                      </a:r>
                      <a:endParaRPr lang="en-GB" sz="1510" dirty="0">
                        <a:latin typeface="Arial" panose="020B0604020202020204" pitchFamily="34" charset="0"/>
                        <a:cs typeface="Arial" panose="020B0604020202020204" pitchFamily="34" charset="0"/>
                      </a:endParaRPr>
                    </a:p>
                  </a:txBody>
                  <a:tcPr/>
                </a:tc>
                <a:tc>
                  <a:txBody>
                    <a:bodyPr/>
                    <a:lstStyle/>
                    <a:p>
                      <a:pPr algn="just"/>
                      <a:r>
                        <a:rPr lang="en-US" sz="1510" b="1" i="0" u="none" strike="noStrike" baseline="0" dirty="0" smtClean="0">
                          <a:solidFill>
                            <a:srgbClr val="000000"/>
                          </a:solidFill>
                          <a:latin typeface="Arial" panose="020B0604020202020204" pitchFamily="34" charset="0"/>
                          <a:cs typeface="Arial" panose="020B0604020202020204" pitchFamily="34" charset="0"/>
                        </a:rPr>
                        <a:t>Explain why this answer is correct: </a:t>
                      </a:r>
                      <a:endParaRPr lang="en-US" sz="151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510" b="0" i="0" u="none" strike="noStrike" baseline="0" dirty="0" smtClean="0">
                          <a:solidFill>
                            <a:srgbClr val="000000"/>
                          </a:solidFill>
                          <a:latin typeface="Arial" panose="020B0604020202020204" pitchFamily="34" charset="0"/>
                          <a:cs typeface="Arial" panose="020B0604020202020204" pitchFamily="34" charset="0"/>
                        </a:rPr>
                        <a:t>Definition of cash flow e.g. is the money that is moving in and out of a business (1 mark) </a:t>
                      </a:r>
                    </a:p>
                    <a:p>
                      <a:pPr marL="285750" indent="-285750">
                        <a:buFont typeface="Arial" panose="020B0604020202020204" pitchFamily="34" charset="0"/>
                        <a:buChar char="•"/>
                      </a:pPr>
                      <a:r>
                        <a:rPr lang="en-US" sz="1510" b="0" i="0" u="none" strike="noStrike" baseline="0" dirty="0" smtClean="0">
                          <a:solidFill>
                            <a:srgbClr val="000000"/>
                          </a:solidFill>
                          <a:latin typeface="Arial" panose="020B0604020202020204" pitchFamily="34" charset="0"/>
                          <a:cs typeface="Arial" panose="020B0604020202020204" pitchFamily="34" charset="0"/>
                        </a:rPr>
                        <a:t>Paying small suppliers 15 days later will allow </a:t>
                      </a:r>
                      <a:r>
                        <a:rPr lang="en-US" sz="1510" b="0" i="1" u="none" strike="noStrike" baseline="0" dirty="0" smtClean="0">
                          <a:solidFill>
                            <a:srgbClr val="000000"/>
                          </a:solidFill>
                          <a:latin typeface="Arial" panose="020B0604020202020204" pitchFamily="34" charset="0"/>
                          <a:cs typeface="Arial" panose="020B0604020202020204" pitchFamily="34" charset="0"/>
                        </a:rPr>
                        <a:t>M&amp;S </a:t>
                      </a:r>
                      <a:r>
                        <a:rPr lang="en-US" sz="1510" b="0" i="0" u="none" strike="noStrike" baseline="0" dirty="0" smtClean="0">
                          <a:solidFill>
                            <a:srgbClr val="000000"/>
                          </a:solidFill>
                          <a:latin typeface="Arial" panose="020B0604020202020204" pitchFamily="34" charset="0"/>
                          <a:cs typeface="Arial" panose="020B0604020202020204" pitchFamily="34" charset="0"/>
                        </a:rPr>
                        <a:t>to keep cash longer in its own bank account as suppliers will have to wait longer to be paid (1 mark) </a:t>
                      </a:r>
                    </a:p>
                    <a:p>
                      <a:pPr marL="285750" indent="-285750">
                        <a:buFont typeface="Arial" panose="020B0604020202020204" pitchFamily="34" charset="0"/>
                        <a:buChar char="•"/>
                      </a:pPr>
                      <a:r>
                        <a:rPr lang="en-US" sz="1510" b="0" i="0" u="none" strike="noStrike" baseline="0" dirty="0" smtClean="0">
                          <a:solidFill>
                            <a:srgbClr val="000000"/>
                          </a:solidFill>
                          <a:latin typeface="Arial" panose="020B0604020202020204" pitchFamily="34" charset="0"/>
                          <a:cs typeface="Arial" panose="020B0604020202020204" pitchFamily="34" charset="0"/>
                        </a:rPr>
                        <a:t>This will result in an improvement in cash flow as </a:t>
                      </a:r>
                      <a:r>
                        <a:rPr lang="en-US" sz="1510" b="0" i="1" u="none" strike="noStrike" baseline="0" dirty="0" smtClean="0">
                          <a:solidFill>
                            <a:srgbClr val="000000"/>
                          </a:solidFill>
                          <a:latin typeface="Arial" panose="020B0604020202020204" pitchFamily="34" charset="0"/>
                          <a:cs typeface="Arial" panose="020B0604020202020204" pitchFamily="34" charset="0"/>
                        </a:rPr>
                        <a:t>M&amp;S </a:t>
                      </a:r>
                      <a:r>
                        <a:rPr lang="en-US" sz="1510" b="0" i="0" u="none" strike="noStrike" baseline="0" dirty="0" smtClean="0">
                          <a:solidFill>
                            <a:srgbClr val="000000"/>
                          </a:solidFill>
                          <a:latin typeface="Arial" panose="020B0604020202020204" pitchFamily="34" charset="0"/>
                          <a:cs typeface="Arial" panose="020B0604020202020204" pitchFamily="34" charset="0"/>
                        </a:rPr>
                        <a:t>will have longer to sell the merchandise before having to pay their suppliers for it (1 mark ) </a:t>
                      </a:r>
                    </a:p>
                    <a:p>
                      <a:r>
                        <a:rPr lang="en-US" sz="1510" b="1" i="0" u="none" strike="noStrike" baseline="0" dirty="0" smtClean="0">
                          <a:solidFill>
                            <a:srgbClr val="000000"/>
                          </a:solidFill>
                          <a:latin typeface="Arial" panose="020B0604020202020204" pitchFamily="34" charset="0"/>
                          <a:cs typeface="Arial" panose="020B0604020202020204" pitchFamily="34" charset="0"/>
                        </a:rPr>
                        <a:t>Alternatively, up to two of the marks above can be achieved by explaining (not defining) distracters, for example: </a:t>
                      </a:r>
                      <a:endParaRPr lang="en-US" sz="151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510" b="0" i="0" u="none" strike="noStrike" baseline="0" dirty="0" smtClean="0">
                          <a:solidFill>
                            <a:srgbClr val="000000"/>
                          </a:solidFill>
                          <a:latin typeface="Arial" panose="020B0604020202020204" pitchFamily="34" charset="0"/>
                          <a:cs typeface="Arial" panose="020B0604020202020204" pitchFamily="34" charset="0"/>
                        </a:rPr>
                        <a:t>B is wrong because this may lead to </a:t>
                      </a:r>
                      <a:r>
                        <a:rPr lang="en-US" sz="1510" b="0" i="1" u="none" strike="noStrike" baseline="0" dirty="0" smtClean="0">
                          <a:solidFill>
                            <a:srgbClr val="000000"/>
                          </a:solidFill>
                          <a:latin typeface="Arial" panose="020B0604020202020204" pitchFamily="34" charset="0"/>
                          <a:cs typeface="Arial" panose="020B0604020202020204" pitchFamily="34" charset="0"/>
                        </a:rPr>
                        <a:t>M&amp;S </a:t>
                      </a:r>
                      <a:r>
                        <a:rPr lang="en-US" sz="1510" b="0" i="0" u="none" strike="noStrike" baseline="0" dirty="0" smtClean="0">
                          <a:solidFill>
                            <a:srgbClr val="000000"/>
                          </a:solidFill>
                          <a:latin typeface="Arial" panose="020B0604020202020204" pitchFamily="34" charset="0"/>
                          <a:cs typeface="Arial" panose="020B0604020202020204" pitchFamily="34" charset="0"/>
                        </a:rPr>
                        <a:t>receiving a poor brand image as </a:t>
                      </a:r>
                      <a:r>
                        <a:rPr lang="en-US" sz="1510" b="0" i="1" u="none" strike="noStrike" baseline="0" dirty="0" smtClean="0">
                          <a:solidFill>
                            <a:srgbClr val="000000"/>
                          </a:solidFill>
                          <a:latin typeface="Arial" panose="020B0604020202020204" pitchFamily="34" charset="0"/>
                          <a:cs typeface="Arial" panose="020B0604020202020204" pitchFamily="34" charset="0"/>
                        </a:rPr>
                        <a:t>M&amp;S </a:t>
                      </a:r>
                      <a:r>
                        <a:rPr lang="en-US" sz="1510" b="0" i="0" u="none" strike="noStrike" baseline="0" dirty="0" smtClean="0">
                          <a:solidFill>
                            <a:srgbClr val="000000"/>
                          </a:solidFill>
                          <a:latin typeface="Arial" panose="020B0604020202020204" pitchFamily="34" charset="0"/>
                          <a:cs typeface="Arial" panose="020B0604020202020204" pitchFamily="34" charset="0"/>
                        </a:rPr>
                        <a:t>is seen as being unethical by taking longer to pay small suppliers </a:t>
                      </a:r>
                      <a:r>
                        <a:rPr lang="en-US" sz="1510" b="1" i="0" u="none" strike="noStrike" baseline="0" dirty="0" smtClean="0">
                          <a:solidFill>
                            <a:srgbClr val="000000"/>
                          </a:solidFill>
                          <a:latin typeface="Arial" panose="020B0604020202020204" pitchFamily="34" charset="0"/>
                          <a:cs typeface="Arial" panose="020B0604020202020204" pitchFamily="34" charset="0"/>
                        </a:rPr>
                        <a:t>OR </a:t>
                      </a:r>
                      <a:r>
                        <a:rPr lang="en-US" sz="1510" b="0" i="0" u="none" strike="noStrike" baseline="0" dirty="0" smtClean="0">
                          <a:solidFill>
                            <a:srgbClr val="000000"/>
                          </a:solidFill>
                          <a:latin typeface="Arial" panose="020B0604020202020204" pitchFamily="34" charset="0"/>
                          <a:cs typeface="Arial" panose="020B0604020202020204" pitchFamily="34" charset="0"/>
                        </a:rPr>
                        <a:t>brand image only applies to customers who may not know or care about the change in supplier terms (1 mark) </a:t>
                      </a:r>
                    </a:p>
                    <a:p>
                      <a:pPr marL="285750" indent="-285750">
                        <a:buFont typeface="Arial" panose="020B0604020202020204" pitchFamily="34" charset="0"/>
                        <a:buChar char="•"/>
                      </a:pPr>
                      <a:r>
                        <a:rPr lang="en-US" sz="1510" b="0" i="0" u="none" strike="noStrike" baseline="0" dirty="0" smtClean="0">
                          <a:solidFill>
                            <a:srgbClr val="000000"/>
                          </a:solidFill>
                          <a:latin typeface="Arial" panose="020B0604020202020204" pitchFamily="34" charset="0"/>
                          <a:cs typeface="Arial" panose="020B0604020202020204" pitchFamily="34" charset="0"/>
                        </a:rPr>
                        <a:t>C is wrong because this may lead to a decrease in the number of suppliers who want to trade with </a:t>
                      </a:r>
                      <a:r>
                        <a:rPr lang="en-US" sz="1510" b="0" i="1" u="none" strike="noStrike" baseline="0" dirty="0" smtClean="0">
                          <a:solidFill>
                            <a:srgbClr val="000000"/>
                          </a:solidFill>
                          <a:latin typeface="Arial" panose="020B0604020202020204" pitchFamily="34" charset="0"/>
                          <a:cs typeface="Arial" panose="020B0604020202020204" pitchFamily="34" charset="0"/>
                        </a:rPr>
                        <a:t>M&amp;S </a:t>
                      </a:r>
                      <a:r>
                        <a:rPr lang="en-US" sz="1510" b="0" i="0" u="none" strike="noStrike" baseline="0" dirty="0" smtClean="0">
                          <a:solidFill>
                            <a:srgbClr val="000000"/>
                          </a:solidFill>
                          <a:latin typeface="Arial" panose="020B0604020202020204" pitchFamily="34" charset="0"/>
                          <a:cs typeface="Arial" panose="020B0604020202020204" pitchFamily="34" charset="0"/>
                        </a:rPr>
                        <a:t>as it will impact on their cash flow if they are paid 15 days later (1 mark) </a:t>
                      </a:r>
                    </a:p>
                    <a:p>
                      <a:pPr marL="285750" indent="-285750">
                        <a:buFont typeface="Arial" panose="020B0604020202020204" pitchFamily="34" charset="0"/>
                        <a:buChar char="•"/>
                      </a:pPr>
                      <a:r>
                        <a:rPr lang="en-US" sz="1510" b="0" i="0" u="none" strike="noStrike" baseline="0" dirty="0" smtClean="0">
                          <a:solidFill>
                            <a:srgbClr val="000000"/>
                          </a:solidFill>
                          <a:latin typeface="Arial" panose="020B0604020202020204" pitchFamily="34" charset="0"/>
                          <a:cs typeface="Arial" panose="020B0604020202020204" pitchFamily="34" charset="0"/>
                        </a:rPr>
                        <a:t>D is wrong because </a:t>
                      </a:r>
                      <a:r>
                        <a:rPr lang="en-US" sz="1510" b="0" i="1" u="none" strike="noStrike" baseline="0" dirty="0" smtClean="0">
                          <a:solidFill>
                            <a:srgbClr val="000000"/>
                          </a:solidFill>
                          <a:latin typeface="Arial" panose="020B0604020202020204" pitchFamily="34" charset="0"/>
                          <a:cs typeface="Arial" panose="020B0604020202020204" pitchFamily="34" charset="0"/>
                        </a:rPr>
                        <a:t>M&amp;S </a:t>
                      </a:r>
                      <a:r>
                        <a:rPr lang="en-US" sz="1510" b="0" i="0" u="none" strike="noStrike" baseline="0" dirty="0" smtClean="0">
                          <a:solidFill>
                            <a:srgbClr val="000000"/>
                          </a:solidFill>
                          <a:latin typeface="Arial" panose="020B0604020202020204" pitchFamily="34" charset="0"/>
                          <a:cs typeface="Arial" panose="020B0604020202020204" pitchFamily="34" charset="0"/>
                        </a:rPr>
                        <a:t>should see a decrease in the amount of overdraft they will need if they are taking longer to pay its suppliers (1 mark) </a:t>
                      </a:r>
                    </a:p>
                    <a:p>
                      <a:r>
                        <a:rPr lang="en-US" sz="1510" b="0" i="0" u="none" strike="noStrike" baseline="0" dirty="0" smtClean="0">
                          <a:solidFill>
                            <a:srgbClr val="000000"/>
                          </a:solidFill>
                          <a:latin typeface="Arial" panose="020B0604020202020204" pitchFamily="34" charset="0"/>
                          <a:cs typeface="Arial" panose="020B0604020202020204" pitchFamily="34" charset="0"/>
                        </a:rPr>
                        <a:t>Any acceptable answer that shows selective knowledge/ understanding/ application and/or development. </a:t>
                      </a:r>
                    </a:p>
                    <a:p>
                      <a:r>
                        <a:rPr lang="en-US" sz="1510" b="1" i="0" u="none" strike="noStrike" baseline="0" dirty="0" smtClean="0">
                          <a:solidFill>
                            <a:srgbClr val="000000"/>
                          </a:solidFill>
                          <a:latin typeface="Arial" panose="020B0604020202020204" pitchFamily="34" charset="0"/>
                          <a:cs typeface="Arial" panose="020B0604020202020204" pitchFamily="34" charset="0"/>
                        </a:rPr>
                        <a:t>N.B. up to 2 marks out of 3 may be gained for part (b) if part (a) is incorrect. </a:t>
                      </a:r>
                      <a:r>
                        <a:rPr lang="en-US" sz="1510" b="0" i="0" u="none" strike="noStrike" baseline="0" dirty="0" smtClean="0">
                          <a:solidFill>
                            <a:srgbClr val="000000"/>
                          </a:solidFill>
                          <a:latin typeface="Arial" panose="020B0604020202020204" pitchFamily="34" charset="0"/>
                          <a:cs typeface="Arial" panose="020B0604020202020204" pitchFamily="34" charset="0"/>
                        </a:rPr>
                        <a:t>	</a:t>
                      </a:r>
                    </a:p>
                  </a:txBody>
                  <a:tcPr/>
                </a:tc>
                <a:tc>
                  <a:txBody>
                    <a:bodyPr/>
                    <a:lstStyle/>
                    <a:p>
                      <a:pPr algn="ctr"/>
                      <a:r>
                        <a:rPr lang="en-GB" sz="1510" dirty="0" smtClean="0">
                          <a:latin typeface="Arial" panose="020B0604020202020204" pitchFamily="34" charset="0"/>
                          <a:cs typeface="Arial" panose="020B0604020202020204" pitchFamily="34" charset="0"/>
                        </a:rPr>
                        <a:t>1-3 marks</a:t>
                      </a: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r>
                        <a:rPr lang="en-GB" sz="1510" dirty="0" smtClean="0">
                          <a:latin typeface="Arial" panose="020B0604020202020204" pitchFamily="34" charset="0"/>
                          <a:cs typeface="Arial" panose="020B0604020202020204" pitchFamily="34" charset="0"/>
                        </a:rPr>
                        <a:t>Total 4</a:t>
                      </a:r>
                      <a:r>
                        <a:rPr lang="en-GB" sz="1510" baseline="0" dirty="0" smtClean="0">
                          <a:latin typeface="Arial" panose="020B0604020202020204" pitchFamily="34" charset="0"/>
                          <a:cs typeface="Arial" panose="020B0604020202020204" pitchFamily="34" charset="0"/>
                        </a:rPr>
                        <a:t> marks</a:t>
                      </a:r>
                      <a:endParaRPr lang="en-GB" sz="1510" dirty="0" smtClean="0">
                        <a:latin typeface="Arial" panose="020B0604020202020204" pitchFamily="34" charset="0"/>
                        <a:cs typeface="Arial" panose="020B0604020202020204" pitchFamily="34" charset="0"/>
                      </a:endParaRPr>
                    </a:p>
                  </a:txBody>
                  <a:tcPr/>
                </a:tc>
              </a:tr>
            </a:tbl>
          </a:graphicData>
        </a:graphic>
      </p:graphicFrame>
      <p:sp>
        <p:nvSpPr>
          <p:cNvPr id="5" name="TextBox 4">
            <a:hlinkClick r:id="rId3" action="ppaction://hlinkfile"/>
          </p:cNvPr>
          <p:cNvSpPr txBox="1"/>
          <p:nvPr/>
        </p:nvSpPr>
        <p:spPr>
          <a:xfrm>
            <a:off x="8244408" y="4293096"/>
            <a:ext cx="432048" cy="769441"/>
          </a:xfrm>
          <a:prstGeom prst="rect">
            <a:avLst/>
          </a:prstGeom>
          <a:noFill/>
        </p:spPr>
        <p:txBody>
          <a:bodyPr wrap="square" rtlCol="0">
            <a:spAutoFit/>
          </a:bodyPr>
          <a:lstStyle/>
          <a:p>
            <a:pPr fontAlgn="base">
              <a:spcBef>
                <a:spcPct val="0"/>
              </a:spcBef>
              <a:spcAft>
                <a:spcPct val="0"/>
              </a:spcAft>
            </a:pPr>
            <a:r>
              <a:rPr lang="en-GB" sz="4400" b="1" dirty="0">
                <a:solidFill>
                  <a:srgbClr val="FF0000"/>
                </a:solidFill>
                <a:latin typeface="Arial" charset="0"/>
              </a:rPr>
              <a:t>?</a:t>
            </a:r>
            <a:endParaRPr lang="en-GB" b="1" dirty="0">
              <a:solidFill>
                <a:srgbClr val="FF0000"/>
              </a:solidFill>
              <a:latin typeface="Arial" charset="0"/>
            </a:endParaRPr>
          </a:p>
        </p:txBody>
      </p:sp>
    </p:spTree>
    <p:extLst>
      <p:ext uri="{BB962C8B-B14F-4D97-AF65-F5344CB8AC3E}">
        <p14:creationId xmlns:p14="http://schemas.microsoft.com/office/powerpoint/2010/main" val="559425160"/>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683607"/>
          </a:xfrm>
          <a:prstGeom prst="rect">
            <a:avLst/>
          </a:prstGeom>
        </p:spPr>
        <p:txBody>
          <a:bodyPr wrap="square">
            <a:spAutoFit/>
          </a:bodyPr>
          <a:lstStyle/>
          <a:p>
            <a:pPr marL="457200" indent="-457200">
              <a:spcAft>
                <a:spcPts val="400"/>
              </a:spcAft>
              <a:buClr>
                <a:schemeClr val="accent6">
                  <a:lumMod val="50000"/>
                </a:schemeClr>
              </a:buClr>
              <a:buFont typeface="+mj-lt"/>
              <a:buAutoNum type="arabicPeriod" startAt="5"/>
              <a:tabLst>
                <a:tab pos="8345488" algn="r"/>
              </a:tabLst>
            </a:pPr>
            <a:r>
              <a:rPr lang="en-US" sz="2000" dirty="0">
                <a:solidFill>
                  <a:srgbClr val="FF0000"/>
                </a:solidFill>
              </a:rPr>
              <a:t>In 2013 Adidas, the world’s second largest sportswear group, announced its </a:t>
            </a:r>
            <a:r>
              <a:rPr lang="en-US" sz="2000" dirty="0" smtClean="0">
                <a:solidFill>
                  <a:srgbClr val="FF0000"/>
                </a:solidFill>
              </a:rPr>
              <a:t>profits would </a:t>
            </a:r>
            <a:r>
              <a:rPr lang="en-US" sz="2000" dirty="0">
                <a:solidFill>
                  <a:srgbClr val="FF0000"/>
                </a:solidFill>
              </a:rPr>
              <a:t>be 11% lower than forecast.</a:t>
            </a:r>
            <a:r>
              <a:rPr lang="en-US" sz="2000" dirty="0" smtClean="0">
                <a:solidFill>
                  <a:srgbClr val="FF0000"/>
                </a:solidFill>
              </a:rPr>
              <a:t/>
            </a:r>
            <a:br>
              <a:rPr lang="en-US" sz="2000" dirty="0" smtClean="0">
                <a:solidFill>
                  <a:srgbClr val="FF0000"/>
                </a:solidFill>
              </a:rPr>
            </a:br>
            <a:r>
              <a:rPr lang="en-US" sz="2000" dirty="0" smtClean="0">
                <a:solidFill>
                  <a:srgbClr val="FF0000"/>
                </a:solidFill>
              </a:rPr>
              <a:t>(</a:t>
            </a:r>
            <a:r>
              <a:rPr lang="en-US" sz="2000" dirty="0">
                <a:solidFill>
                  <a:srgbClr val="FF0000"/>
                </a:solidFill>
              </a:rPr>
              <a:t>a) Which one of the following is the most likely reason for the drop in profit?</a:t>
            </a:r>
            <a:r>
              <a:rPr lang="en-US" sz="2000" dirty="0" smtClean="0">
                <a:solidFill>
                  <a:srgbClr val="FF0000"/>
                </a:solidFill>
              </a:rPr>
              <a:t>	(1</a:t>
            </a:r>
            <a:r>
              <a:rPr lang="en-US" sz="2000" dirty="0">
                <a:solidFill>
                  <a:srgbClr val="FF0000"/>
                </a:solidFill>
              </a:rPr>
              <a:t>)</a:t>
            </a:r>
          </a:p>
          <a:p>
            <a:pPr marL="811213" indent="-360363">
              <a:spcAft>
                <a:spcPts val="400"/>
              </a:spcAft>
              <a:buClr>
                <a:schemeClr val="accent6">
                  <a:lumMod val="50000"/>
                </a:schemeClr>
              </a:buClr>
              <a:buFont typeface="+mj-lt"/>
              <a:buAutoNum type="alphaUcPeriod"/>
            </a:pPr>
            <a:r>
              <a:rPr lang="en-US" sz="2000" dirty="0">
                <a:solidFill>
                  <a:srgbClr val="FF0000"/>
                </a:solidFill>
              </a:rPr>
              <a:t>Increased productivity of its workforce</a:t>
            </a:r>
          </a:p>
          <a:p>
            <a:pPr marL="811213" indent="-360363">
              <a:spcAft>
                <a:spcPts val="400"/>
              </a:spcAft>
              <a:buClr>
                <a:schemeClr val="accent6">
                  <a:lumMod val="50000"/>
                </a:schemeClr>
              </a:buClr>
              <a:buFont typeface="+mj-lt"/>
              <a:buAutoNum type="alphaUcPeriod"/>
            </a:pPr>
            <a:r>
              <a:rPr lang="en-US" sz="2000" dirty="0" smtClean="0">
                <a:solidFill>
                  <a:srgbClr val="FF0000"/>
                </a:solidFill>
              </a:rPr>
              <a:t>Overestimation </a:t>
            </a:r>
            <a:r>
              <a:rPr lang="en-US" sz="2000" dirty="0">
                <a:solidFill>
                  <a:srgbClr val="FF0000"/>
                </a:solidFill>
              </a:rPr>
              <a:t>of projected sales</a:t>
            </a:r>
          </a:p>
          <a:p>
            <a:pPr marL="811213" indent="-360363">
              <a:spcAft>
                <a:spcPts val="400"/>
              </a:spcAft>
              <a:buClr>
                <a:schemeClr val="accent6">
                  <a:lumMod val="50000"/>
                </a:schemeClr>
              </a:buClr>
              <a:buFont typeface="+mj-lt"/>
              <a:buAutoNum type="alphaUcPeriod"/>
            </a:pPr>
            <a:r>
              <a:rPr lang="en-US" sz="2000" dirty="0" err="1" smtClean="0">
                <a:solidFill>
                  <a:srgbClr val="FF0000"/>
                </a:solidFill>
              </a:rPr>
              <a:t>Minimisation</a:t>
            </a:r>
            <a:r>
              <a:rPr lang="en-US" sz="2000" dirty="0" smtClean="0">
                <a:solidFill>
                  <a:srgbClr val="FF0000"/>
                </a:solidFill>
              </a:rPr>
              <a:t> </a:t>
            </a:r>
            <a:r>
              <a:rPr lang="en-US" sz="2000" dirty="0">
                <a:solidFill>
                  <a:srgbClr val="FF0000"/>
                </a:solidFill>
              </a:rPr>
              <a:t>of total costs</a:t>
            </a:r>
          </a:p>
          <a:p>
            <a:pPr marL="811213" indent="-360363">
              <a:spcAft>
                <a:spcPts val="400"/>
              </a:spcAft>
              <a:buClr>
                <a:schemeClr val="accent6">
                  <a:lumMod val="50000"/>
                </a:schemeClr>
              </a:buClr>
              <a:buFont typeface="+mj-lt"/>
              <a:buAutoNum type="alphaUcPeriod"/>
            </a:pPr>
            <a:r>
              <a:rPr lang="en-US" sz="2000" dirty="0" smtClean="0">
                <a:solidFill>
                  <a:srgbClr val="FF0000"/>
                </a:solidFill>
              </a:rPr>
              <a:t>Reduction </a:t>
            </a:r>
            <a:r>
              <a:rPr lang="en-US" sz="2000" dirty="0">
                <a:solidFill>
                  <a:srgbClr val="FF0000"/>
                </a:solidFill>
              </a:rPr>
              <a:t>in competition</a:t>
            </a:r>
            <a:endParaRPr lang="en-US" sz="2000" dirty="0" smtClean="0">
              <a:solidFill>
                <a:srgbClr val="FF0000"/>
              </a:solidFill>
            </a:endParaRPr>
          </a:p>
          <a:p>
            <a:pPr marL="450850">
              <a:spcAft>
                <a:spcPts val="400"/>
              </a:spcAft>
              <a:buClr>
                <a:schemeClr val="accent6">
                  <a:lumMod val="50000"/>
                </a:schemeClr>
              </a:buClr>
            </a:pPr>
            <a:r>
              <a:rPr lang="en-US" sz="2000" dirty="0" smtClean="0">
                <a:solidFill>
                  <a:srgbClr val="FF0000"/>
                </a:solidFill>
              </a:rPr>
              <a:t>Answer [   ]</a:t>
            </a:r>
          </a:p>
          <a:p>
            <a:pPr marL="450850">
              <a:spcAft>
                <a:spcPts val="400"/>
              </a:spcAft>
              <a:buClr>
                <a:schemeClr val="accent6">
                  <a:lumMod val="50000"/>
                </a:schemeClr>
              </a:buClr>
            </a:pPr>
            <a:r>
              <a:rPr lang="en-US" sz="2000" dirty="0" smtClean="0">
                <a:solidFill>
                  <a:srgbClr val="FF0000"/>
                </a:solidFill>
              </a:rPr>
              <a:t>(</a:t>
            </a:r>
            <a:r>
              <a:rPr lang="en-US" sz="2000" dirty="0">
                <a:solidFill>
                  <a:srgbClr val="FF0000"/>
                </a:solidFill>
              </a:rPr>
              <a:t>b) Explain why this answer is correct</a:t>
            </a:r>
            <a:r>
              <a:rPr lang="en-US" sz="2000" dirty="0" smtClean="0">
                <a:solidFill>
                  <a:srgbClr val="FF0000"/>
                </a:solidFill>
              </a:rPr>
              <a:t>.	(</a:t>
            </a:r>
            <a:r>
              <a:rPr lang="en-US" sz="2000" dirty="0">
                <a:solidFill>
                  <a:srgbClr val="FF0000"/>
                </a:solidFill>
              </a:rPr>
              <a:t>3</a:t>
            </a:r>
            <a:r>
              <a:rPr lang="en-US" sz="2000" dirty="0" smtClean="0">
                <a:solidFill>
                  <a:srgbClr val="FF0000"/>
                </a:solidFill>
              </a:rPr>
              <a:t>)</a:t>
            </a:r>
          </a:p>
          <a:p>
            <a:pPr>
              <a:spcAft>
                <a:spcPts val="400"/>
              </a:spcAft>
              <a:buClr>
                <a:schemeClr val="accent6">
                  <a:lumMod val="50000"/>
                </a:schemeClr>
              </a:buClr>
              <a:tabLst>
                <a:tab pos="8345488"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b="1" dirty="0" smtClean="0">
                <a:solidFill>
                  <a:srgbClr val="FF0000"/>
                </a:solidFill>
              </a:rPr>
              <a:t>(</a:t>
            </a:r>
            <a:r>
              <a:rPr lang="en-US" sz="2000" b="1" dirty="0">
                <a:solidFill>
                  <a:srgbClr val="FF0000"/>
                </a:solidFill>
              </a:rPr>
              <a:t>Total for Question 4 = 4 marks)</a:t>
            </a:r>
            <a:endParaRPr lang="en-US" sz="20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4100" dirty="0" smtClean="0"/>
              <a:t>12 – Exam Questions – June 2014</a:t>
            </a:r>
            <a:endParaRPr lang="en-GB" sz="4100" dirty="0"/>
          </a:p>
        </p:txBody>
      </p:sp>
      <p:sp>
        <p:nvSpPr>
          <p:cNvPr id="4" name="TextBox 3">
            <a:hlinkClick r:id="rId3" action="ppaction://hlinkfile"/>
          </p:cNvPr>
          <p:cNvSpPr txBox="1"/>
          <p:nvPr/>
        </p:nvSpPr>
        <p:spPr>
          <a:xfrm>
            <a:off x="8382255" y="3861048"/>
            <a:ext cx="432048" cy="769441"/>
          </a:xfrm>
          <a:prstGeom prst="rect">
            <a:avLst/>
          </a:prstGeom>
          <a:noFill/>
        </p:spPr>
        <p:txBody>
          <a:bodyPr wrap="square" rtlCol="0">
            <a:spAutoFit/>
          </a:bodyPr>
          <a:lstStyle/>
          <a:p>
            <a:pPr fontAlgn="base">
              <a:spcBef>
                <a:spcPct val="0"/>
              </a:spcBef>
              <a:spcAft>
                <a:spcPct val="0"/>
              </a:spcAft>
            </a:pPr>
            <a:r>
              <a:rPr lang="en-GB" sz="4400" b="1" dirty="0">
                <a:solidFill>
                  <a:srgbClr val="FF0000"/>
                </a:solidFill>
                <a:latin typeface="Arial" charset="0"/>
              </a:rPr>
              <a:t>?</a:t>
            </a:r>
            <a:endParaRPr lang="en-GB" b="1" dirty="0">
              <a:solidFill>
                <a:srgbClr val="FF0000"/>
              </a:solidFill>
              <a:latin typeface="Arial" charset="0"/>
            </a:endParaRPr>
          </a:p>
        </p:txBody>
      </p:sp>
    </p:spTree>
    <p:extLst>
      <p:ext uri="{BB962C8B-B14F-4D97-AF65-F5344CB8AC3E}">
        <p14:creationId xmlns:p14="http://schemas.microsoft.com/office/powerpoint/2010/main" val="899284044"/>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12 </a:t>
            </a:r>
            <a:r>
              <a:rPr lang="en-GB" sz="4000" dirty="0"/>
              <a:t>– Exam Questions – </a:t>
            </a:r>
            <a:r>
              <a:rPr lang="en-GB" sz="4000" dirty="0" smtClean="0"/>
              <a:t>June 2014</a:t>
            </a:r>
            <a:endParaRPr lang="en-GB" sz="40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2093479565"/>
              </p:ext>
            </p:extLst>
          </p:nvPr>
        </p:nvGraphicFramePr>
        <p:xfrm>
          <a:off x="323528" y="1124744"/>
          <a:ext cx="8496945" cy="5491480"/>
        </p:xfrm>
        <a:graphic>
          <a:graphicData uri="http://schemas.openxmlformats.org/drawingml/2006/table">
            <a:tbl>
              <a:tblPr firstRow="1" bandRow="1">
                <a:tableStyleId>{5C22544A-7EE6-4342-B048-85BDC9FD1C3A}</a:tableStyleId>
              </a:tblPr>
              <a:tblGrid>
                <a:gridCol w="648072"/>
                <a:gridCol w="6984776"/>
                <a:gridCol w="864097"/>
              </a:tblGrid>
              <a:tr h="370840">
                <a:tc>
                  <a:txBody>
                    <a:bodyPr/>
                    <a:lstStyle/>
                    <a:p>
                      <a:r>
                        <a:rPr lang="en-GB" sz="1510" dirty="0" smtClean="0">
                          <a:latin typeface="Arial" panose="020B0604020202020204" pitchFamily="34" charset="0"/>
                          <a:cs typeface="Arial" panose="020B0604020202020204" pitchFamily="34" charset="0"/>
                        </a:rPr>
                        <a:t>5 (a)</a:t>
                      </a:r>
                      <a:endParaRPr lang="en-GB" sz="1510" dirty="0">
                        <a:latin typeface="Arial" panose="020B0604020202020204" pitchFamily="34" charset="0"/>
                        <a:cs typeface="Arial" panose="020B0604020202020204" pitchFamily="34" charset="0"/>
                      </a:endParaRPr>
                    </a:p>
                  </a:txBody>
                  <a:tcPr/>
                </a:tc>
                <a:tc>
                  <a:txBody>
                    <a:bodyPr/>
                    <a:lstStyle/>
                    <a:p>
                      <a:r>
                        <a:rPr kumimoji="0" lang="en-US" sz="1510" b="0" i="0" u="none" strike="noStrike" kern="1200" baseline="0" dirty="0" smtClean="0">
                          <a:solidFill>
                            <a:schemeClr val="lt1"/>
                          </a:solidFill>
                          <a:latin typeface="Arial" panose="020B0604020202020204" pitchFamily="34" charset="0"/>
                          <a:ea typeface="+mn-ea"/>
                          <a:cs typeface="Arial" panose="020B0604020202020204" pitchFamily="34" charset="0"/>
                        </a:rPr>
                        <a:t>Answer: B (Overestimation of projected sales)</a:t>
                      </a:r>
                    </a:p>
                  </a:txBody>
                  <a:tcPr/>
                </a:tc>
                <a:tc>
                  <a:txBody>
                    <a:bodyPr/>
                    <a:lstStyle/>
                    <a:p>
                      <a:pPr algn="ctr"/>
                      <a:r>
                        <a:rPr lang="en-GB" sz="1510" b="0" dirty="0" smtClean="0">
                          <a:latin typeface="Arial" panose="020B0604020202020204" pitchFamily="34" charset="0"/>
                          <a:cs typeface="Arial" panose="020B0604020202020204" pitchFamily="34" charset="0"/>
                        </a:rPr>
                        <a:t>1 mark</a:t>
                      </a:r>
                      <a:endParaRPr lang="en-GB" sz="1510" b="0" dirty="0">
                        <a:latin typeface="Arial" panose="020B0604020202020204" pitchFamily="34" charset="0"/>
                        <a:cs typeface="Arial" panose="020B0604020202020204" pitchFamily="34" charset="0"/>
                      </a:endParaRPr>
                    </a:p>
                  </a:txBody>
                  <a:tcPr/>
                </a:tc>
              </a:tr>
              <a:tr h="370840">
                <a:tc>
                  <a:txBody>
                    <a:bodyPr/>
                    <a:lstStyle/>
                    <a:p>
                      <a:r>
                        <a:rPr lang="en-GB" sz="1510" dirty="0" smtClean="0">
                          <a:latin typeface="Arial" panose="020B0604020202020204" pitchFamily="34" charset="0"/>
                          <a:cs typeface="Arial" panose="020B0604020202020204" pitchFamily="34" charset="0"/>
                        </a:rPr>
                        <a:t>5 (b)</a:t>
                      </a:r>
                      <a:endParaRPr lang="en-GB" sz="1510" dirty="0">
                        <a:latin typeface="Arial" panose="020B0604020202020204" pitchFamily="34" charset="0"/>
                        <a:cs typeface="Arial" panose="020B0604020202020204" pitchFamily="34" charset="0"/>
                      </a:endParaRPr>
                    </a:p>
                  </a:txBody>
                  <a:tcPr/>
                </a:tc>
                <a:tc>
                  <a:txBody>
                    <a:bodyPr/>
                    <a:lstStyle/>
                    <a:p>
                      <a:pPr algn="just"/>
                      <a:r>
                        <a:rPr lang="en-US" sz="1500" b="1" i="0" u="none" strike="noStrike" baseline="0" dirty="0" smtClean="0">
                          <a:solidFill>
                            <a:srgbClr val="000000"/>
                          </a:solidFill>
                          <a:latin typeface="Arial" panose="020B0604020202020204" pitchFamily="34" charset="0"/>
                          <a:cs typeface="Arial" panose="020B0604020202020204" pitchFamily="34" charset="0"/>
                        </a:rPr>
                        <a:t>Explain why this answer is correct: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Definition of profits e.g. total revenue – total costs </a:t>
                      </a:r>
                      <a:r>
                        <a:rPr lang="en-US" sz="1500" b="1" i="0" u="none" strike="noStrike" baseline="0" dirty="0" smtClean="0">
                          <a:solidFill>
                            <a:srgbClr val="000000"/>
                          </a:solidFill>
                          <a:latin typeface="Arial" panose="020B0604020202020204" pitchFamily="34" charset="0"/>
                          <a:cs typeface="Arial" panose="020B0604020202020204" pitchFamily="34" charset="0"/>
                        </a:rPr>
                        <a:t>OR </a:t>
                      </a:r>
                      <a:r>
                        <a:rPr lang="en-US" sz="1500" b="0" i="0" u="none" strike="noStrike" baseline="0" dirty="0" smtClean="0">
                          <a:solidFill>
                            <a:srgbClr val="000000"/>
                          </a:solidFill>
                          <a:latin typeface="Arial" panose="020B0604020202020204" pitchFamily="34" charset="0"/>
                          <a:cs typeface="Arial" panose="020B0604020202020204" pitchFamily="34" charset="0"/>
                        </a:rPr>
                        <a:t>projected sales e.g. the number of products a firm expects to sell over a given time period (1 mark) </a:t>
                      </a:r>
                    </a:p>
                    <a:p>
                      <a:pPr marL="285750" indent="-285750">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Sales forecasts can be affected by many factors such as external influences and so </a:t>
                      </a:r>
                      <a:r>
                        <a:rPr lang="en-US" sz="1500" b="0" i="1" u="none" strike="noStrike" baseline="0" dirty="0" smtClean="0">
                          <a:solidFill>
                            <a:srgbClr val="000000"/>
                          </a:solidFill>
                          <a:latin typeface="Arial" panose="020B0604020202020204" pitchFamily="34" charset="0"/>
                          <a:cs typeface="Arial" panose="020B0604020202020204" pitchFamily="34" charset="0"/>
                        </a:rPr>
                        <a:t>Adidas</a:t>
                      </a:r>
                      <a:r>
                        <a:rPr lang="en-US" sz="1500" b="0" i="0" u="none" strike="noStrike" baseline="0" dirty="0" smtClean="0">
                          <a:solidFill>
                            <a:srgbClr val="000000"/>
                          </a:solidFill>
                          <a:latin typeface="Arial" panose="020B0604020202020204" pitchFamily="34" charset="0"/>
                          <a:cs typeface="Arial" panose="020B0604020202020204" pitchFamily="34" charset="0"/>
                        </a:rPr>
                        <a:t>’ projected sales may have been overestimated (1 mark) </a:t>
                      </a:r>
                    </a:p>
                    <a:p>
                      <a:pPr marL="285750" indent="-285750">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If this is the case then the revenue received by </a:t>
                      </a:r>
                      <a:r>
                        <a:rPr lang="en-US" sz="1500" b="0" i="1" u="none" strike="noStrike" baseline="0" dirty="0" smtClean="0">
                          <a:solidFill>
                            <a:srgbClr val="000000"/>
                          </a:solidFill>
                          <a:latin typeface="Arial" panose="020B0604020202020204" pitchFamily="34" charset="0"/>
                          <a:cs typeface="Arial" panose="020B0604020202020204" pitchFamily="34" charset="0"/>
                        </a:rPr>
                        <a:t>Adidas </a:t>
                      </a:r>
                      <a:r>
                        <a:rPr lang="en-US" sz="1500" b="0" i="0" u="none" strike="noStrike" baseline="0" dirty="0" smtClean="0">
                          <a:solidFill>
                            <a:srgbClr val="000000"/>
                          </a:solidFill>
                          <a:latin typeface="Arial" panose="020B0604020202020204" pitchFamily="34" charset="0"/>
                          <a:cs typeface="Arial" panose="020B0604020202020204" pitchFamily="34" charset="0"/>
                        </a:rPr>
                        <a:t>will be less than predicted, which would mean that the actual profit would then be less than the predicted profit. (1 mark) </a:t>
                      </a:r>
                      <a:endParaRPr lang="en-GB" sz="1500" b="0" i="0" u="none" strike="noStrike" baseline="0" dirty="0" smtClean="0">
                        <a:solidFill>
                          <a:srgbClr val="000000"/>
                        </a:solidFill>
                        <a:latin typeface="Arial" panose="020B0604020202020204" pitchFamily="34" charset="0"/>
                        <a:cs typeface="Arial" panose="020B0604020202020204" pitchFamily="34" charset="0"/>
                      </a:endParaRPr>
                    </a:p>
                    <a:p>
                      <a:r>
                        <a:rPr lang="en-US" sz="1500" b="1" i="0" u="none" strike="noStrike" baseline="0" dirty="0" smtClean="0">
                          <a:solidFill>
                            <a:srgbClr val="000000"/>
                          </a:solidFill>
                          <a:latin typeface="Arial" panose="020B0604020202020204" pitchFamily="34" charset="0"/>
                          <a:cs typeface="Arial" panose="020B0604020202020204" pitchFamily="34" charset="0"/>
                        </a:rPr>
                        <a:t>Alternatively, up to two of the marks above can be achieved by explaining (not defining) distracters, for example: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A is wrong because profits would have increased rather than decreased as workers were more efficient in making sportswear resulting in lower costs and potentially an increase in profits (1 mark) </a:t>
                      </a:r>
                    </a:p>
                    <a:p>
                      <a:pPr marL="285750" indent="-285750">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C is wrong because minimising total costs would have led to an increase in profits as profit is TR-TC (1 mark) </a:t>
                      </a:r>
                    </a:p>
                    <a:p>
                      <a:pPr marL="285750" indent="-285750">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D is wrong because if there had been a reduction in competition, </a:t>
                      </a:r>
                      <a:r>
                        <a:rPr lang="en-US" sz="1500" b="0" i="1" u="none" strike="noStrike" baseline="0" dirty="0" smtClean="0">
                          <a:solidFill>
                            <a:srgbClr val="000000"/>
                          </a:solidFill>
                          <a:latin typeface="Arial" panose="020B0604020202020204" pitchFamily="34" charset="0"/>
                          <a:cs typeface="Arial" panose="020B0604020202020204" pitchFamily="34" charset="0"/>
                        </a:rPr>
                        <a:t>Adidas </a:t>
                      </a:r>
                      <a:r>
                        <a:rPr lang="en-US" sz="1500" b="0" i="0" u="none" strike="noStrike" baseline="0" dirty="0" smtClean="0">
                          <a:solidFill>
                            <a:srgbClr val="000000"/>
                          </a:solidFill>
                          <a:latin typeface="Arial" panose="020B0604020202020204" pitchFamily="34" charset="0"/>
                          <a:cs typeface="Arial" panose="020B0604020202020204" pitchFamily="34" charset="0"/>
                        </a:rPr>
                        <a:t>would have increased sales and therefore profit as there would be less choice for customers (1 mark) </a:t>
                      </a:r>
                    </a:p>
                    <a:p>
                      <a:r>
                        <a:rPr lang="en-US" sz="1500" b="0" i="0" u="none" strike="noStrike" baseline="0" dirty="0" smtClean="0">
                          <a:solidFill>
                            <a:srgbClr val="000000"/>
                          </a:solidFill>
                          <a:latin typeface="Arial" panose="020B0604020202020204" pitchFamily="34" charset="0"/>
                          <a:cs typeface="Arial" panose="020B0604020202020204" pitchFamily="34" charset="0"/>
                        </a:rPr>
                        <a:t>Any acceptable answer that shows selective knowledge/understanding/application and/or development. </a:t>
                      </a:r>
                    </a:p>
                    <a:p>
                      <a:r>
                        <a:rPr lang="en-US" sz="1500" b="1" i="0" u="none" strike="noStrike" baseline="0" dirty="0" smtClean="0">
                          <a:solidFill>
                            <a:srgbClr val="000000"/>
                          </a:solidFill>
                          <a:latin typeface="Arial" panose="020B0604020202020204" pitchFamily="34" charset="0"/>
                          <a:cs typeface="Arial" panose="020B0604020202020204" pitchFamily="34" charset="0"/>
                        </a:rPr>
                        <a:t>N.B. up to 2 marks out of 3 may be gained for part (b) if part (a) is incorrect.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txBody>
                  <a:tcPr/>
                </a:tc>
                <a:tc>
                  <a:txBody>
                    <a:bodyPr/>
                    <a:lstStyle/>
                    <a:p>
                      <a:pPr algn="ctr"/>
                      <a:r>
                        <a:rPr lang="en-GB" sz="1510" dirty="0" smtClean="0">
                          <a:latin typeface="Arial" panose="020B0604020202020204" pitchFamily="34" charset="0"/>
                          <a:cs typeface="Arial" panose="020B0604020202020204" pitchFamily="34" charset="0"/>
                        </a:rPr>
                        <a:t>1-3 marks</a:t>
                      </a: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endParaRPr lang="en-GB" sz="1510" dirty="0" smtClean="0">
                        <a:latin typeface="Arial" panose="020B0604020202020204" pitchFamily="34" charset="0"/>
                        <a:cs typeface="Arial" panose="020B0604020202020204" pitchFamily="34" charset="0"/>
                      </a:endParaRPr>
                    </a:p>
                    <a:p>
                      <a:pPr algn="ctr"/>
                      <a:r>
                        <a:rPr lang="en-GB" sz="1510" dirty="0" smtClean="0">
                          <a:latin typeface="Arial" panose="020B0604020202020204" pitchFamily="34" charset="0"/>
                          <a:cs typeface="Arial" panose="020B0604020202020204" pitchFamily="34" charset="0"/>
                        </a:rPr>
                        <a:t>Total 4</a:t>
                      </a:r>
                      <a:r>
                        <a:rPr lang="en-GB" sz="1510" baseline="0" dirty="0" smtClean="0">
                          <a:latin typeface="Arial" panose="020B0604020202020204" pitchFamily="34" charset="0"/>
                          <a:cs typeface="Arial" panose="020B0604020202020204" pitchFamily="34" charset="0"/>
                        </a:rPr>
                        <a:t> marks</a:t>
                      </a:r>
                      <a:endParaRPr lang="en-GB" sz="1510" dirty="0" smtClean="0">
                        <a:latin typeface="Arial" panose="020B0604020202020204" pitchFamily="34" charset="0"/>
                        <a:cs typeface="Arial" panose="020B0604020202020204" pitchFamily="34" charset="0"/>
                      </a:endParaRPr>
                    </a:p>
                  </a:txBody>
                  <a:tcPr/>
                </a:tc>
              </a:tr>
            </a:tbl>
          </a:graphicData>
        </a:graphic>
      </p:graphicFrame>
      <p:sp>
        <p:nvSpPr>
          <p:cNvPr id="5" name="TextBox 4">
            <a:hlinkClick r:id="rId3" action="ppaction://hlinkfile"/>
          </p:cNvPr>
          <p:cNvSpPr txBox="1"/>
          <p:nvPr/>
        </p:nvSpPr>
        <p:spPr>
          <a:xfrm>
            <a:off x="8316416" y="4077072"/>
            <a:ext cx="432048" cy="769441"/>
          </a:xfrm>
          <a:prstGeom prst="rect">
            <a:avLst/>
          </a:prstGeom>
          <a:noFill/>
        </p:spPr>
        <p:txBody>
          <a:bodyPr wrap="square" rtlCol="0">
            <a:spAutoFit/>
          </a:bodyPr>
          <a:lstStyle/>
          <a:p>
            <a:pPr fontAlgn="base">
              <a:spcBef>
                <a:spcPct val="0"/>
              </a:spcBef>
              <a:spcAft>
                <a:spcPct val="0"/>
              </a:spcAft>
            </a:pPr>
            <a:r>
              <a:rPr lang="en-GB" sz="4400" b="1" dirty="0">
                <a:solidFill>
                  <a:srgbClr val="FF0000"/>
                </a:solidFill>
                <a:latin typeface="Arial" charset="0"/>
              </a:rPr>
              <a:t>?</a:t>
            </a:r>
            <a:endParaRPr lang="en-GB" b="1" dirty="0">
              <a:solidFill>
                <a:srgbClr val="FF0000"/>
              </a:solidFill>
              <a:latin typeface="Arial" charset="0"/>
            </a:endParaRPr>
          </a:p>
        </p:txBody>
      </p:sp>
    </p:spTree>
    <p:extLst>
      <p:ext uri="{BB962C8B-B14F-4D97-AF65-F5344CB8AC3E}">
        <p14:creationId xmlns:p14="http://schemas.microsoft.com/office/powerpoint/2010/main" val="713863519"/>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637441"/>
          </a:xfrm>
          <a:prstGeom prst="rect">
            <a:avLst/>
          </a:prstGeom>
        </p:spPr>
        <p:txBody>
          <a:bodyPr wrap="square">
            <a:spAutoFit/>
          </a:bodyPr>
          <a:lstStyle/>
          <a:p>
            <a:pPr marL="457200" indent="-457200">
              <a:spcAft>
                <a:spcPts val="400"/>
              </a:spcAft>
              <a:buClr>
                <a:schemeClr val="accent6">
                  <a:lumMod val="50000"/>
                </a:schemeClr>
              </a:buClr>
              <a:buFont typeface="+mj-lt"/>
              <a:buAutoNum type="arabicPeriod" startAt="8"/>
              <a:tabLst>
                <a:tab pos="8345488" algn="r"/>
              </a:tabLst>
            </a:pPr>
            <a:r>
              <a:rPr lang="en-US" sz="2100" dirty="0" smtClean="0">
                <a:solidFill>
                  <a:srgbClr val="FF0000"/>
                </a:solidFill>
                <a:latin typeface="Arial" panose="020B0604020202020204" pitchFamily="34" charset="0"/>
                <a:cs typeface="Arial" panose="020B0604020202020204" pitchFamily="34" charset="0"/>
              </a:rPr>
              <a:t>(a) Analyse </a:t>
            </a:r>
            <a:r>
              <a:rPr lang="en-US" sz="2100" dirty="0">
                <a:solidFill>
                  <a:srgbClr val="FF0000"/>
                </a:solidFill>
                <a:latin typeface="Arial" panose="020B0604020202020204" pitchFamily="34" charset="0"/>
                <a:cs typeface="Arial" panose="020B0604020202020204" pitchFamily="34" charset="0"/>
              </a:rPr>
              <a:t>why it might be difficult to estimate future sales for </a:t>
            </a:r>
            <a:r>
              <a:rPr lang="en-US" sz="2100" dirty="0" smtClean="0">
                <a:solidFill>
                  <a:srgbClr val="FF0000"/>
                </a:solidFill>
                <a:latin typeface="Arial" panose="020B0604020202020204" pitchFamily="34" charset="0"/>
                <a:cs typeface="Arial" panose="020B0604020202020204" pitchFamily="34" charset="0"/>
              </a:rPr>
              <a:t>MUFC.</a:t>
            </a:r>
          </a:p>
          <a:p>
            <a:pPr>
              <a:spcAft>
                <a:spcPts val="400"/>
              </a:spcAft>
              <a:buClr>
                <a:schemeClr val="accent6">
                  <a:lumMod val="50000"/>
                </a:schemeClr>
              </a:buClr>
              <a:tabLst>
                <a:tab pos="8345488" algn="r"/>
              </a:tabLst>
            </a:pPr>
            <a:r>
              <a:rPr lang="en-US" sz="2100" b="1" dirty="0" smtClean="0">
                <a:solidFill>
                  <a:srgbClr val="FF0000"/>
                </a:solidFill>
                <a:latin typeface="Arial" panose="020B0604020202020204" pitchFamily="34" charset="0"/>
                <a:cs typeface="Arial" panose="020B0604020202020204" pitchFamily="34"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100" b="1" dirty="0">
                <a:solidFill>
                  <a:srgbClr val="FF0000"/>
                </a:solidFill>
                <a:latin typeface="Arial" panose="020B0604020202020204" pitchFamily="34" charset="0"/>
                <a:cs typeface="Arial" panose="020B0604020202020204" pitchFamily="34" charset="0"/>
              </a:rPr>
              <a:t>Total for Question </a:t>
            </a:r>
            <a:r>
              <a:rPr lang="en-US" sz="2100" b="1" dirty="0" smtClean="0">
                <a:solidFill>
                  <a:srgbClr val="FF0000"/>
                </a:solidFill>
                <a:latin typeface="Arial" panose="020B0604020202020204" pitchFamily="34" charset="0"/>
                <a:cs typeface="Arial" panose="020B0604020202020204" pitchFamily="34" charset="0"/>
              </a:rPr>
              <a:t>8 </a:t>
            </a:r>
            <a:r>
              <a:rPr lang="en-US" sz="2100" b="1" dirty="0">
                <a:solidFill>
                  <a:srgbClr val="FF0000"/>
                </a:solidFill>
                <a:latin typeface="Arial" panose="020B0604020202020204" pitchFamily="34" charset="0"/>
                <a:cs typeface="Arial" panose="020B0604020202020204" pitchFamily="34" charset="0"/>
              </a:rPr>
              <a:t>= 6 marks)</a:t>
            </a:r>
            <a:endParaRPr lang="en-US" sz="2100" dirty="0">
              <a:solidFill>
                <a:srgbClr val="FF0000"/>
              </a:solidFill>
              <a:latin typeface="Arial" panose="020B0604020202020204" pitchFamily="34" charset="0"/>
              <a:cs typeface="Arial" panose="020B0604020202020204" pitchFamily="34" charset="0"/>
            </a:endParaRPr>
          </a:p>
        </p:txBody>
      </p:sp>
      <p:sp>
        <p:nvSpPr>
          <p:cNvPr id="6" name="Title 1"/>
          <p:cNvSpPr>
            <a:spLocks noGrp="1"/>
          </p:cNvSpPr>
          <p:nvPr>
            <p:ph type="title"/>
          </p:nvPr>
        </p:nvSpPr>
        <p:spPr>
          <a:xfrm>
            <a:off x="35496" y="72008"/>
            <a:ext cx="7704856" cy="548680"/>
          </a:xfrm>
        </p:spPr>
        <p:txBody>
          <a:bodyPr>
            <a:noAutofit/>
          </a:bodyPr>
          <a:lstStyle/>
          <a:p>
            <a:r>
              <a:rPr lang="en-GB" sz="4000" dirty="0" smtClean="0"/>
              <a:t>12 – Exam Questions – June 2015</a:t>
            </a:r>
            <a:endParaRPr lang="en-GB" sz="3600" dirty="0"/>
          </a:p>
        </p:txBody>
      </p:sp>
      <p:sp>
        <p:nvSpPr>
          <p:cNvPr id="4" name="TextBox 3">
            <a:hlinkClick r:id="rId3" action="ppaction://hlinkfile"/>
          </p:cNvPr>
          <p:cNvSpPr txBox="1"/>
          <p:nvPr/>
        </p:nvSpPr>
        <p:spPr>
          <a:xfrm>
            <a:off x="8460432" y="1124744"/>
            <a:ext cx="432048" cy="769441"/>
          </a:xfrm>
          <a:prstGeom prst="rect">
            <a:avLst/>
          </a:prstGeom>
          <a:noFill/>
        </p:spPr>
        <p:txBody>
          <a:bodyPr wrap="square" rtlCol="0">
            <a:spAutoFit/>
          </a:bodyPr>
          <a:lstStyle/>
          <a:p>
            <a:pPr fontAlgn="base">
              <a:spcBef>
                <a:spcPct val="0"/>
              </a:spcBef>
              <a:spcAft>
                <a:spcPct val="0"/>
              </a:spcAft>
            </a:pPr>
            <a:r>
              <a:rPr lang="en-GB" sz="4400" b="1" dirty="0">
                <a:solidFill>
                  <a:srgbClr val="FF0000"/>
                </a:solidFill>
                <a:latin typeface="Arial" charset="0"/>
              </a:rPr>
              <a:t>?</a:t>
            </a:r>
            <a:endParaRPr lang="en-GB" b="1" dirty="0">
              <a:solidFill>
                <a:srgbClr val="FF0000"/>
              </a:solidFill>
              <a:latin typeface="Arial" charset="0"/>
            </a:endParaRPr>
          </a:p>
        </p:txBody>
      </p:sp>
    </p:spTree>
    <p:extLst>
      <p:ext uri="{BB962C8B-B14F-4D97-AF65-F5344CB8AC3E}">
        <p14:creationId xmlns:p14="http://schemas.microsoft.com/office/powerpoint/2010/main" val="1239314181"/>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12 – Exam Questions – June 2015</a:t>
            </a:r>
            <a:endParaRPr lang="en-GB" sz="3600" dirty="0"/>
          </a:p>
        </p:txBody>
      </p:sp>
      <p:graphicFrame>
        <p:nvGraphicFramePr>
          <p:cNvPr id="4" name="Table 3"/>
          <p:cNvGraphicFramePr>
            <a:graphicFrameLocks noGrp="1"/>
          </p:cNvGraphicFramePr>
          <p:nvPr>
            <p:extLst>
              <p:ext uri="{D42A27DB-BD31-4B8C-83A1-F6EECF244321}">
                <p14:modId xmlns:p14="http://schemas.microsoft.com/office/powerpoint/2010/main" val="883810369"/>
              </p:ext>
            </p:extLst>
          </p:nvPr>
        </p:nvGraphicFramePr>
        <p:xfrm>
          <a:off x="251520" y="1052736"/>
          <a:ext cx="8640960" cy="5544820"/>
        </p:xfrm>
        <a:graphic>
          <a:graphicData uri="http://schemas.openxmlformats.org/drawingml/2006/table">
            <a:tbl>
              <a:tblPr firstRow="1" bandRow="1">
                <a:tableStyleId>{5C22544A-7EE6-4342-B048-85BDC9FD1C3A}</a:tableStyleId>
              </a:tblPr>
              <a:tblGrid>
                <a:gridCol w="1080120"/>
                <a:gridCol w="6552728"/>
                <a:gridCol w="1008112"/>
              </a:tblGrid>
              <a:tr h="370840">
                <a:tc>
                  <a:txBody>
                    <a:bodyPr/>
                    <a:lstStyle/>
                    <a:p>
                      <a:pPr algn="ctr"/>
                      <a:r>
                        <a:rPr lang="en-GB" sz="1600" dirty="0" smtClean="0">
                          <a:latin typeface="Arial" panose="020B0604020202020204" pitchFamily="34" charset="0"/>
                          <a:cs typeface="Arial" panose="020B0604020202020204" pitchFamily="34" charset="0"/>
                        </a:rPr>
                        <a:t>Question Number</a:t>
                      </a:r>
                      <a:endParaRPr lang="en-GB" sz="1600" dirty="0">
                        <a:latin typeface="Arial" panose="020B0604020202020204" pitchFamily="34" charset="0"/>
                        <a:cs typeface="Arial" panose="020B0604020202020204" pitchFamily="34" charset="0"/>
                      </a:endParaRPr>
                    </a:p>
                  </a:txBody>
                  <a:tcPr/>
                </a:tc>
                <a:tc>
                  <a:txBody>
                    <a:bodyPr/>
                    <a:lstStyle/>
                    <a:p>
                      <a:r>
                        <a:rPr lang="en-US" sz="1600" b="1" dirty="0" smtClean="0">
                          <a:latin typeface="Arial" panose="020B0604020202020204" pitchFamily="34" charset="0"/>
                          <a:cs typeface="Arial" panose="020B0604020202020204" pitchFamily="34" charset="0"/>
                        </a:rPr>
                        <a:t>Analyse why it might be difficult to estimate future sales for MUFC.</a:t>
                      </a:r>
                      <a:endParaRPr lang="en-GB" sz="1600" b="1" dirty="0">
                        <a:latin typeface="Arial" panose="020B0604020202020204" pitchFamily="34" charset="0"/>
                        <a:cs typeface="Arial" panose="020B0604020202020204" pitchFamily="34" charset="0"/>
                      </a:endParaRPr>
                    </a:p>
                  </a:txBody>
                  <a:tcPr/>
                </a:tc>
                <a:tc>
                  <a:txBody>
                    <a:bodyPr/>
                    <a:lstStyle/>
                    <a:p>
                      <a:pPr algn="ctr"/>
                      <a:r>
                        <a:rPr lang="en-GB" sz="1600" dirty="0" smtClean="0">
                          <a:latin typeface="Arial" panose="020B0604020202020204" pitchFamily="34" charset="0"/>
                          <a:cs typeface="Arial" panose="020B0604020202020204" pitchFamily="34" charset="0"/>
                        </a:rPr>
                        <a:t>Marks</a:t>
                      </a:r>
                    </a:p>
                  </a:txBody>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E" sz="1700" dirty="0" smtClean="0">
                          <a:latin typeface="Arial" panose="020B0604020202020204" pitchFamily="34" charset="0"/>
                          <a:cs typeface="Arial" panose="020B0604020202020204" pitchFamily="34" charset="0"/>
                        </a:rPr>
                        <a:t>8</a:t>
                      </a:r>
                      <a:r>
                        <a:rPr lang="en-IE" sz="1700" baseline="0" dirty="0" smtClean="0">
                          <a:latin typeface="Arial" panose="020B0604020202020204" pitchFamily="34" charset="0"/>
                          <a:cs typeface="Arial" panose="020B0604020202020204" pitchFamily="34" charset="0"/>
                        </a:rPr>
                        <a:t> (a)</a:t>
                      </a:r>
                      <a:endParaRPr lang="en-GB" sz="1700" dirty="0" smtClean="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700" b="0" i="0" u="none" strike="noStrike" kern="1200" baseline="0" dirty="0" smtClean="0">
                          <a:solidFill>
                            <a:schemeClr val="dk1"/>
                          </a:solidFill>
                          <a:latin typeface="Arial" panose="020B0604020202020204" pitchFamily="34" charset="0"/>
                          <a:ea typeface="+mn-ea"/>
                          <a:cs typeface="Arial" panose="020B0604020202020204" pitchFamily="34" charset="0"/>
                        </a:rPr>
                        <a:t>Answer</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700" dirty="0" smtClean="0">
                          <a:latin typeface="Arial" panose="020B0604020202020204" pitchFamily="34" charset="0"/>
                          <a:cs typeface="Arial" panose="020B0604020202020204" pitchFamily="34" charset="0"/>
                        </a:rPr>
                        <a:t>6 marks</a:t>
                      </a:r>
                    </a:p>
                  </a:txBody>
                  <a:tcPr/>
                </a:tc>
              </a:tr>
              <a:tr h="370840">
                <a:tc>
                  <a:txBody>
                    <a:bodyPr/>
                    <a:lstStyle/>
                    <a:p>
                      <a:endParaRPr lang="en-GB" sz="1700" dirty="0">
                        <a:latin typeface="Arial" panose="020B0604020202020204" pitchFamily="34" charset="0"/>
                        <a:cs typeface="Arial" panose="020B0604020202020204" pitchFamily="34" charset="0"/>
                      </a:endParaRPr>
                    </a:p>
                  </a:txBody>
                  <a:tcPr/>
                </a:tc>
                <a:tc>
                  <a:txBody>
                    <a:bodyPr/>
                    <a:lstStyle/>
                    <a:p>
                      <a:pPr algn="ctr">
                        <a:spcAft>
                          <a:spcPts val="300"/>
                        </a:spcAft>
                      </a:pPr>
                      <a:r>
                        <a:rPr lang="en-US" sz="1800" b="1" i="0" u="none" strike="noStrike" baseline="0" dirty="0" smtClean="0">
                          <a:solidFill>
                            <a:srgbClr val="000000"/>
                          </a:solidFill>
                          <a:latin typeface="Arial" panose="020B0604020202020204" pitchFamily="34" charset="0"/>
                          <a:cs typeface="Arial" panose="020B0604020202020204" pitchFamily="34" charset="0"/>
                        </a:rPr>
                        <a:t>(Knowledge 2, Application 2, Analysis 2) </a:t>
                      </a:r>
                      <a:endParaRPr lang="en-US" sz="1800" b="0" i="0" u="none" strike="noStrike" baseline="0" dirty="0" smtClean="0">
                        <a:solidFill>
                          <a:srgbClr val="000000"/>
                        </a:solidFill>
                        <a:latin typeface="Arial" panose="020B0604020202020204" pitchFamily="34" charset="0"/>
                        <a:cs typeface="Arial" panose="020B0604020202020204" pitchFamily="34" charset="0"/>
                      </a:endParaRPr>
                    </a:p>
                    <a:p>
                      <a:pPr algn="l">
                        <a:spcAft>
                          <a:spcPts val="300"/>
                        </a:spcAft>
                      </a:pPr>
                      <a:r>
                        <a:rPr lang="en-US" sz="1800" b="1" i="0" u="none" strike="noStrike" baseline="0" dirty="0" smtClean="0">
                          <a:solidFill>
                            <a:srgbClr val="000000"/>
                          </a:solidFill>
                          <a:latin typeface="Arial" panose="020B0604020202020204" pitchFamily="34" charset="0"/>
                          <a:cs typeface="Arial" panose="020B0604020202020204" pitchFamily="34" charset="0"/>
                        </a:rPr>
                        <a:t>Knowledge/ understanding: </a:t>
                      </a:r>
                      <a:r>
                        <a:rPr lang="en-US" sz="1800" b="0" i="0" u="none" strike="noStrike" baseline="0" dirty="0" smtClean="0">
                          <a:solidFill>
                            <a:srgbClr val="000000"/>
                          </a:solidFill>
                          <a:latin typeface="Arial" panose="020B0604020202020204" pitchFamily="34" charset="0"/>
                          <a:cs typeface="Arial" panose="020B0604020202020204" pitchFamily="34" charset="0"/>
                        </a:rPr>
                        <a:t>up to 2 marks are available for defining future sales e.g. these are a prediction of the amount of goods that are likely to be sold over a period of time in the future </a:t>
                      </a:r>
                      <a:r>
                        <a:rPr lang="en-US" sz="1800" b="1" i="0" u="none" strike="noStrike" baseline="0" dirty="0" smtClean="0">
                          <a:solidFill>
                            <a:srgbClr val="000000"/>
                          </a:solidFill>
                          <a:latin typeface="Arial" panose="020B0604020202020204" pitchFamily="34" charset="0"/>
                          <a:cs typeface="Arial" panose="020B0604020202020204" pitchFamily="34" charset="0"/>
                        </a:rPr>
                        <a:t>(2) OR </a:t>
                      </a:r>
                      <a:r>
                        <a:rPr lang="en-US" sz="1800" b="0" i="0" u="none" strike="noStrike" baseline="0" dirty="0" smtClean="0">
                          <a:solidFill>
                            <a:srgbClr val="000000"/>
                          </a:solidFill>
                          <a:latin typeface="Arial" panose="020B0604020202020204" pitchFamily="34" charset="0"/>
                          <a:cs typeface="Arial" panose="020B0604020202020204" pitchFamily="34" charset="0"/>
                        </a:rPr>
                        <a:t>stating why it might be difficult e.g. economic variable/competitors action </a:t>
                      </a:r>
                      <a:r>
                        <a:rPr lang="en-US" sz="1800" b="1" i="0" u="none" strike="noStrike" baseline="0" dirty="0" smtClean="0">
                          <a:solidFill>
                            <a:srgbClr val="000000"/>
                          </a:solidFill>
                          <a:latin typeface="Arial" panose="020B0604020202020204" pitchFamily="34" charset="0"/>
                          <a:cs typeface="Arial" panose="020B0604020202020204" pitchFamily="34" charset="0"/>
                        </a:rPr>
                        <a:t>(2) </a:t>
                      </a:r>
                      <a:endParaRPr lang="en-US" sz="1800" b="0" i="0" u="none" strike="noStrike" baseline="0" dirty="0" smtClean="0">
                        <a:solidFill>
                          <a:srgbClr val="000000"/>
                        </a:solidFill>
                        <a:latin typeface="Arial" panose="020B0604020202020204" pitchFamily="34" charset="0"/>
                        <a:cs typeface="Arial" panose="020B0604020202020204" pitchFamily="34" charset="0"/>
                      </a:endParaRPr>
                    </a:p>
                    <a:p>
                      <a:pPr algn="l">
                        <a:spcAft>
                          <a:spcPts val="300"/>
                        </a:spcAft>
                      </a:pPr>
                      <a:r>
                        <a:rPr lang="en-US" sz="1800" b="1" i="0" u="none" strike="noStrike" baseline="0" dirty="0" smtClean="0">
                          <a:solidFill>
                            <a:srgbClr val="000000"/>
                          </a:solidFill>
                          <a:latin typeface="Arial" panose="020B0604020202020204" pitchFamily="34" charset="0"/>
                          <a:cs typeface="Arial" panose="020B0604020202020204" pitchFamily="34" charset="0"/>
                        </a:rPr>
                        <a:t>Application: </a:t>
                      </a:r>
                      <a:r>
                        <a:rPr lang="en-US" sz="1800" b="0" i="0" u="none" strike="noStrike" baseline="0" dirty="0" smtClean="0">
                          <a:solidFill>
                            <a:srgbClr val="000000"/>
                          </a:solidFill>
                          <a:latin typeface="Arial" panose="020B0604020202020204" pitchFamily="34" charset="0"/>
                          <a:cs typeface="Arial" panose="020B0604020202020204" pitchFamily="34" charset="0"/>
                        </a:rPr>
                        <a:t>up to 2 marks are available for contextual answers to </a:t>
                      </a:r>
                      <a:r>
                        <a:rPr lang="en-US" sz="1800" b="0" i="1" u="none" strike="noStrike" baseline="0" dirty="0" smtClean="0">
                          <a:solidFill>
                            <a:srgbClr val="000000"/>
                          </a:solidFill>
                          <a:latin typeface="Arial" panose="020B0604020202020204" pitchFamily="34" charset="0"/>
                          <a:cs typeface="Arial" panose="020B0604020202020204" pitchFamily="34" charset="0"/>
                        </a:rPr>
                        <a:t>MUFC </a:t>
                      </a:r>
                      <a:r>
                        <a:rPr lang="en-US" sz="1800" b="0" i="0" u="none" strike="noStrike" baseline="0" dirty="0" smtClean="0">
                          <a:solidFill>
                            <a:srgbClr val="000000"/>
                          </a:solidFill>
                          <a:latin typeface="Arial" panose="020B0604020202020204" pitchFamily="34" charset="0"/>
                          <a:cs typeface="Arial" panose="020B0604020202020204" pitchFamily="34" charset="0"/>
                        </a:rPr>
                        <a:t>e.g. </a:t>
                      </a:r>
                      <a:r>
                        <a:rPr lang="en-US" sz="1800" b="0" i="1" u="none" strike="noStrike" baseline="0" dirty="0" smtClean="0">
                          <a:solidFill>
                            <a:srgbClr val="000000"/>
                          </a:solidFill>
                          <a:latin typeface="Arial" panose="020B0604020202020204" pitchFamily="34" charset="0"/>
                          <a:cs typeface="Arial" panose="020B0604020202020204" pitchFamily="34" charset="0"/>
                        </a:rPr>
                        <a:t>MUFC </a:t>
                      </a:r>
                      <a:r>
                        <a:rPr lang="en-US" sz="1800" b="0" i="0" u="none" strike="noStrike" baseline="0" dirty="0" smtClean="0">
                          <a:solidFill>
                            <a:srgbClr val="000000"/>
                          </a:solidFill>
                          <a:latin typeface="Arial" panose="020B0604020202020204" pitchFamily="34" charset="0"/>
                          <a:cs typeface="Arial" panose="020B0604020202020204" pitchFamily="34" charset="0"/>
                        </a:rPr>
                        <a:t>gain sales from a variety of sources such as ticket sales/sponsorship/merchandise </a:t>
                      </a:r>
                      <a:r>
                        <a:rPr lang="en-US" sz="1800" b="1" i="0" u="none" strike="noStrike" baseline="0" dirty="0" smtClean="0">
                          <a:solidFill>
                            <a:srgbClr val="000000"/>
                          </a:solidFill>
                          <a:latin typeface="Arial" panose="020B0604020202020204" pitchFamily="34" charset="0"/>
                          <a:cs typeface="Arial" panose="020B0604020202020204" pitchFamily="34" charset="0"/>
                        </a:rPr>
                        <a:t>(1) </a:t>
                      </a:r>
                      <a:r>
                        <a:rPr lang="en-US" sz="1800" b="0" i="1" u="none" strike="noStrike" baseline="0" dirty="0" smtClean="0">
                          <a:solidFill>
                            <a:srgbClr val="000000"/>
                          </a:solidFill>
                          <a:latin typeface="Arial" panose="020B0604020202020204" pitchFamily="34" charset="0"/>
                          <a:cs typeface="Arial" panose="020B0604020202020204" pitchFamily="34" charset="0"/>
                        </a:rPr>
                        <a:t>MUFC</a:t>
                      </a:r>
                      <a:r>
                        <a:rPr lang="en-US" sz="1800" b="0" i="0" u="none" strike="noStrike" baseline="0" dirty="0" smtClean="0">
                          <a:solidFill>
                            <a:srgbClr val="000000"/>
                          </a:solidFill>
                          <a:latin typeface="Arial" panose="020B0604020202020204" pitchFamily="34" charset="0"/>
                          <a:cs typeface="Arial" panose="020B0604020202020204" pitchFamily="34" charset="0"/>
                        </a:rPr>
                        <a:t>’s sales will be dependent on the teams success </a:t>
                      </a:r>
                      <a:r>
                        <a:rPr lang="en-US" sz="1800" b="1" i="0" u="none" strike="noStrike" baseline="0" dirty="0" smtClean="0">
                          <a:solidFill>
                            <a:srgbClr val="000000"/>
                          </a:solidFill>
                          <a:latin typeface="Arial" panose="020B0604020202020204" pitchFamily="34" charset="0"/>
                          <a:cs typeface="Arial" panose="020B0604020202020204" pitchFamily="34" charset="0"/>
                        </a:rPr>
                        <a:t>(1) </a:t>
                      </a:r>
                      <a:endParaRPr lang="en-US" sz="1800" b="0" i="0" u="none" strike="noStrike" baseline="0" dirty="0" smtClean="0">
                        <a:solidFill>
                          <a:srgbClr val="000000"/>
                        </a:solidFill>
                        <a:latin typeface="Arial" panose="020B0604020202020204" pitchFamily="34" charset="0"/>
                        <a:cs typeface="Arial" panose="020B0604020202020204" pitchFamily="34" charset="0"/>
                      </a:endParaRPr>
                    </a:p>
                    <a:p>
                      <a:pPr algn="l">
                        <a:spcAft>
                          <a:spcPts val="300"/>
                        </a:spcAft>
                      </a:pPr>
                      <a:r>
                        <a:rPr lang="en-US" sz="1800" b="1" i="0" u="none" strike="noStrike" baseline="0" dirty="0" smtClean="0">
                          <a:solidFill>
                            <a:srgbClr val="000000"/>
                          </a:solidFill>
                          <a:latin typeface="Arial" panose="020B0604020202020204" pitchFamily="34" charset="0"/>
                          <a:cs typeface="Arial" panose="020B0604020202020204" pitchFamily="34" charset="0"/>
                        </a:rPr>
                        <a:t>Analysis: </a:t>
                      </a:r>
                      <a:r>
                        <a:rPr lang="en-US" sz="1800" b="0" i="0" u="none" strike="noStrike" baseline="0" dirty="0" smtClean="0">
                          <a:solidFill>
                            <a:srgbClr val="000000"/>
                          </a:solidFill>
                          <a:latin typeface="Arial" panose="020B0604020202020204" pitchFamily="34" charset="0"/>
                          <a:cs typeface="Arial" panose="020B0604020202020204" pitchFamily="34" charset="0"/>
                        </a:rPr>
                        <a:t>up to 2 marks are available for explaining reason/cause/consequence for </a:t>
                      </a:r>
                      <a:r>
                        <a:rPr lang="en-US" sz="1800" b="0" i="1" u="none" strike="noStrike" baseline="0" dirty="0" smtClean="0">
                          <a:solidFill>
                            <a:srgbClr val="000000"/>
                          </a:solidFill>
                          <a:latin typeface="Arial" panose="020B0604020202020204" pitchFamily="34" charset="0"/>
                          <a:cs typeface="Arial" panose="020B0604020202020204" pitchFamily="34" charset="0"/>
                        </a:rPr>
                        <a:t>MUFC </a:t>
                      </a:r>
                      <a:r>
                        <a:rPr lang="en-US" sz="1800" b="0" i="0" u="none" strike="noStrike" baseline="0" dirty="0" smtClean="0">
                          <a:solidFill>
                            <a:srgbClr val="000000"/>
                          </a:solidFill>
                          <a:latin typeface="Arial" panose="020B0604020202020204" pitchFamily="34" charset="0"/>
                          <a:cs typeface="Arial" panose="020B0604020202020204" pitchFamily="34" charset="0"/>
                        </a:rPr>
                        <a:t>e.g. sales may be difficult to predict due to the changing economic conditions such as a recession that may impact on sales </a:t>
                      </a:r>
                      <a:r>
                        <a:rPr lang="en-US" sz="1800" b="1" i="0" u="none" strike="noStrike" baseline="0" dirty="0" smtClean="0">
                          <a:solidFill>
                            <a:srgbClr val="000000"/>
                          </a:solidFill>
                          <a:latin typeface="Arial" panose="020B0604020202020204" pitchFamily="34" charset="0"/>
                          <a:cs typeface="Arial" panose="020B0604020202020204" pitchFamily="34" charset="0"/>
                        </a:rPr>
                        <a:t>(1) </a:t>
                      </a:r>
                      <a:r>
                        <a:rPr lang="en-US" sz="1800" b="0" i="0" u="none" strike="noStrike" baseline="0" dirty="0" smtClean="0">
                          <a:solidFill>
                            <a:srgbClr val="000000"/>
                          </a:solidFill>
                          <a:latin typeface="Arial" panose="020B0604020202020204" pitchFamily="34" charset="0"/>
                          <a:cs typeface="Arial" panose="020B0604020202020204" pitchFamily="34" charset="0"/>
                        </a:rPr>
                        <a:t>sales may increase if </a:t>
                      </a:r>
                      <a:r>
                        <a:rPr lang="en-US" sz="1800" b="0" i="1" u="none" strike="noStrike" baseline="0" dirty="0" smtClean="0">
                          <a:solidFill>
                            <a:srgbClr val="000000"/>
                          </a:solidFill>
                          <a:latin typeface="Arial" panose="020B0604020202020204" pitchFamily="34" charset="0"/>
                          <a:cs typeface="Arial" panose="020B0604020202020204" pitchFamily="34" charset="0"/>
                        </a:rPr>
                        <a:t>MUFC </a:t>
                      </a:r>
                      <a:r>
                        <a:rPr lang="en-US" sz="1800" b="0" i="0" u="none" strike="noStrike" baseline="0" dirty="0" smtClean="0">
                          <a:solidFill>
                            <a:srgbClr val="000000"/>
                          </a:solidFill>
                          <a:latin typeface="Arial" panose="020B0604020202020204" pitchFamily="34" charset="0"/>
                          <a:cs typeface="Arial" panose="020B0604020202020204" pitchFamily="34" charset="0"/>
                        </a:rPr>
                        <a:t>is able to win more trophies/succeed in the premier league and other competitions </a:t>
                      </a:r>
                      <a:r>
                        <a:rPr lang="en-US" sz="1800" b="1" i="0" u="none" strike="noStrike" baseline="0" dirty="0" smtClean="0">
                          <a:solidFill>
                            <a:srgbClr val="000000"/>
                          </a:solidFill>
                          <a:latin typeface="Arial" panose="020B0604020202020204" pitchFamily="34" charset="0"/>
                          <a:cs typeface="Arial" panose="020B0604020202020204" pitchFamily="34" charset="0"/>
                        </a:rPr>
                        <a:t>(1) </a:t>
                      </a:r>
                      <a:r>
                        <a:rPr lang="en-US" sz="1800" b="0" i="0" u="none" strike="noStrike" baseline="0" dirty="0" smtClean="0">
                          <a:solidFill>
                            <a:srgbClr val="000000"/>
                          </a:solidFill>
                          <a:latin typeface="Arial" panose="020B0604020202020204" pitchFamily="34" charset="0"/>
                          <a:cs typeface="Arial" panose="020B0604020202020204" pitchFamily="34" charset="0"/>
                        </a:rPr>
                        <a:t>	</a:t>
                      </a:r>
                    </a:p>
                  </a:txBody>
                  <a:tcPr/>
                </a:tc>
                <a:tc>
                  <a:txBody>
                    <a:bodyPr/>
                    <a:lstStyle/>
                    <a:p>
                      <a:pPr algn="ctr"/>
                      <a:endParaRPr lang="en-GB" sz="1700" dirty="0" smtClean="0">
                        <a:latin typeface="Arial" panose="020B0604020202020204" pitchFamily="34" charset="0"/>
                        <a:cs typeface="Arial" panose="020B0604020202020204" pitchFamily="34" charset="0"/>
                      </a:endParaRPr>
                    </a:p>
                    <a:p>
                      <a:pPr algn="ctr"/>
                      <a:r>
                        <a:rPr lang="en-GB" sz="1700" dirty="0" smtClean="0">
                          <a:latin typeface="Arial" panose="020B0604020202020204" pitchFamily="34" charset="0"/>
                          <a:cs typeface="Arial" panose="020B0604020202020204" pitchFamily="34" charset="0"/>
                        </a:rPr>
                        <a:t>1-2 marks</a:t>
                      </a:r>
                    </a:p>
                    <a:p>
                      <a:pPr algn="ctr"/>
                      <a:endParaRPr lang="en-GB" sz="1700" dirty="0" smtClean="0">
                        <a:latin typeface="Arial" panose="020B0604020202020204" pitchFamily="34" charset="0"/>
                        <a:cs typeface="Arial" panose="020B0604020202020204" pitchFamily="34" charset="0"/>
                      </a:endParaRPr>
                    </a:p>
                    <a:p>
                      <a:pPr algn="ctr"/>
                      <a:endParaRPr lang="en-GB" sz="1700" dirty="0" smtClean="0">
                        <a:latin typeface="Arial" panose="020B0604020202020204" pitchFamily="34" charset="0"/>
                        <a:cs typeface="Arial" panose="020B0604020202020204" pitchFamily="34" charset="0"/>
                      </a:endParaRPr>
                    </a:p>
                    <a:p>
                      <a:pPr algn="ctr"/>
                      <a:endParaRPr lang="en-GB" sz="1700" dirty="0" smtClean="0">
                        <a:latin typeface="Arial" panose="020B0604020202020204" pitchFamily="34" charset="0"/>
                        <a:cs typeface="Arial" panose="020B0604020202020204" pitchFamily="34" charset="0"/>
                      </a:endParaRPr>
                    </a:p>
                    <a:p>
                      <a:pPr algn="ctr"/>
                      <a:endParaRPr lang="en-GB" sz="1700" dirty="0" smtClean="0">
                        <a:latin typeface="Arial" panose="020B0604020202020204" pitchFamily="34" charset="0"/>
                        <a:cs typeface="Arial" panose="020B0604020202020204" pitchFamily="34" charset="0"/>
                      </a:endParaRPr>
                    </a:p>
                    <a:p>
                      <a:pPr algn="ctr"/>
                      <a:r>
                        <a:rPr lang="en-GB" sz="1700" dirty="0" smtClean="0">
                          <a:latin typeface="Arial" panose="020B0604020202020204" pitchFamily="34" charset="0"/>
                          <a:cs typeface="Arial" panose="020B0604020202020204" pitchFamily="34" charset="0"/>
                        </a:rPr>
                        <a:t>1-2 marks</a:t>
                      </a:r>
                    </a:p>
                    <a:p>
                      <a:pPr algn="ctr"/>
                      <a:endParaRPr lang="en-GB" sz="1700" dirty="0" smtClean="0">
                        <a:latin typeface="Arial" panose="020B0604020202020204" pitchFamily="34" charset="0"/>
                        <a:cs typeface="Arial" panose="020B0604020202020204" pitchFamily="34" charset="0"/>
                      </a:endParaRPr>
                    </a:p>
                    <a:p>
                      <a:pPr algn="ctr"/>
                      <a:endParaRPr lang="en-GB" sz="1700" dirty="0" smtClean="0">
                        <a:latin typeface="Arial" panose="020B0604020202020204" pitchFamily="34" charset="0"/>
                        <a:cs typeface="Arial" panose="020B0604020202020204" pitchFamily="34" charset="0"/>
                      </a:endParaRPr>
                    </a:p>
                    <a:p>
                      <a:pPr algn="ctr"/>
                      <a:endParaRPr lang="en-GB" sz="1700" dirty="0" smtClean="0">
                        <a:latin typeface="Arial" panose="020B0604020202020204" pitchFamily="34" charset="0"/>
                        <a:cs typeface="Arial" panose="020B0604020202020204" pitchFamily="34" charset="0"/>
                      </a:endParaRPr>
                    </a:p>
                    <a:p>
                      <a:pPr algn="ctr"/>
                      <a:r>
                        <a:rPr lang="en-GB" sz="1700" dirty="0" smtClean="0">
                          <a:latin typeface="Arial" panose="020B0604020202020204" pitchFamily="34" charset="0"/>
                          <a:cs typeface="Arial" panose="020B0604020202020204" pitchFamily="34" charset="0"/>
                        </a:rPr>
                        <a:t>1-2 marks</a:t>
                      </a:r>
                    </a:p>
                    <a:p>
                      <a:pPr algn="ctr"/>
                      <a:endParaRPr lang="en-GB" sz="1700" dirty="0" smtClean="0">
                        <a:latin typeface="Arial" panose="020B0604020202020204" pitchFamily="34" charset="0"/>
                        <a:cs typeface="Arial" panose="020B0604020202020204" pitchFamily="34" charset="0"/>
                      </a:endParaRPr>
                    </a:p>
                  </a:txBody>
                  <a:tcPr/>
                </a:tc>
              </a:tr>
            </a:tbl>
          </a:graphicData>
        </a:graphic>
      </p:graphicFrame>
      <p:sp>
        <p:nvSpPr>
          <p:cNvPr id="8" name="TextBox 7">
            <a:hlinkClick r:id="rId3" action="ppaction://hlinkfile"/>
          </p:cNvPr>
          <p:cNvSpPr txBox="1"/>
          <p:nvPr/>
        </p:nvSpPr>
        <p:spPr>
          <a:xfrm>
            <a:off x="8172400" y="5733256"/>
            <a:ext cx="432048" cy="769441"/>
          </a:xfrm>
          <a:prstGeom prst="rect">
            <a:avLst/>
          </a:prstGeom>
          <a:noFill/>
        </p:spPr>
        <p:txBody>
          <a:bodyPr wrap="square" rtlCol="0">
            <a:spAutoFit/>
          </a:bodyPr>
          <a:lstStyle/>
          <a:p>
            <a:pPr fontAlgn="base">
              <a:spcBef>
                <a:spcPct val="0"/>
              </a:spcBef>
              <a:spcAft>
                <a:spcPct val="0"/>
              </a:spcAft>
            </a:pPr>
            <a:r>
              <a:rPr lang="en-GB" sz="4400" b="1" dirty="0">
                <a:solidFill>
                  <a:srgbClr val="FF0000"/>
                </a:solidFill>
                <a:latin typeface="Arial" charset="0"/>
              </a:rPr>
              <a:t>?</a:t>
            </a:r>
            <a:endParaRPr lang="en-GB" b="1" dirty="0">
              <a:solidFill>
                <a:srgbClr val="FF0000"/>
              </a:solidFill>
              <a:latin typeface="Arial" charset="0"/>
            </a:endParaRPr>
          </a:p>
        </p:txBody>
      </p:sp>
    </p:spTree>
    <p:extLst>
      <p:ext uri="{BB962C8B-B14F-4D97-AF65-F5344CB8AC3E}">
        <p14:creationId xmlns:p14="http://schemas.microsoft.com/office/powerpoint/2010/main" val="2661732969"/>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314275"/>
          </a:xfrm>
          <a:prstGeom prst="rect">
            <a:avLst/>
          </a:prstGeom>
        </p:spPr>
        <p:txBody>
          <a:bodyPr wrap="square">
            <a:spAutoFit/>
          </a:bodyPr>
          <a:lstStyle/>
          <a:p>
            <a:pPr marL="457200" indent="-457200">
              <a:spcAft>
                <a:spcPts val="400"/>
              </a:spcAft>
              <a:buClr>
                <a:schemeClr val="accent6">
                  <a:lumMod val="50000"/>
                </a:schemeClr>
              </a:buClr>
              <a:buFont typeface="+mj-lt"/>
              <a:buAutoNum type="arabicPeriod" startAt="9"/>
              <a:tabLst>
                <a:tab pos="8345488" algn="r"/>
              </a:tabLst>
            </a:pPr>
            <a:r>
              <a:rPr lang="en-US" sz="2100" dirty="0" smtClean="0">
                <a:solidFill>
                  <a:srgbClr val="FF0000"/>
                </a:solidFill>
                <a:latin typeface="Arial" panose="020B0604020202020204" pitchFamily="34" charset="0"/>
                <a:cs typeface="Arial" panose="020B0604020202020204" pitchFamily="34" charset="0"/>
              </a:rPr>
              <a:t>(b</a:t>
            </a:r>
            <a:r>
              <a:rPr lang="en-US" sz="2100" dirty="0">
                <a:solidFill>
                  <a:srgbClr val="FF0000"/>
                </a:solidFill>
                <a:latin typeface="Arial" panose="020B0604020202020204" pitchFamily="34" charset="0"/>
                <a:cs typeface="Arial" panose="020B0604020202020204" pitchFamily="34" charset="0"/>
              </a:rPr>
              <a:t>) Assess the impact of falling ticket prices on MUFC’s </a:t>
            </a:r>
            <a:r>
              <a:rPr lang="en-US" sz="2100" dirty="0" smtClean="0">
                <a:solidFill>
                  <a:srgbClr val="FF0000"/>
                </a:solidFill>
                <a:latin typeface="Arial" panose="020B0604020202020204" pitchFamily="34" charset="0"/>
                <a:cs typeface="Arial" panose="020B0604020202020204" pitchFamily="34" charset="0"/>
              </a:rPr>
              <a:t>revenue.</a:t>
            </a:r>
          </a:p>
          <a:p>
            <a:pPr>
              <a:spcAft>
                <a:spcPts val="400"/>
              </a:spcAft>
              <a:buClr>
                <a:schemeClr val="accent6">
                  <a:lumMod val="50000"/>
                </a:schemeClr>
              </a:buClr>
              <a:tabLst>
                <a:tab pos="8345488" algn="r"/>
              </a:tabLst>
            </a:pPr>
            <a:r>
              <a:rPr lang="en-US" sz="2100" b="1" dirty="0" smtClean="0">
                <a:solidFill>
                  <a:srgbClr val="FF0000"/>
                </a:solidFill>
                <a:latin typeface="Arial" panose="020B0604020202020204" pitchFamily="34" charset="0"/>
                <a:cs typeface="Arial" panose="020B0604020202020204" pitchFamily="34"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100" b="1" dirty="0">
                <a:solidFill>
                  <a:srgbClr val="FF0000"/>
                </a:solidFill>
                <a:latin typeface="Arial" panose="020B0604020202020204" pitchFamily="34" charset="0"/>
                <a:cs typeface="Arial" panose="020B0604020202020204" pitchFamily="34" charset="0"/>
              </a:rPr>
              <a:t>Total for Question </a:t>
            </a:r>
            <a:r>
              <a:rPr lang="en-US" sz="2100" b="1" dirty="0" smtClean="0">
                <a:solidFill>
                  <a:srgbClr val="FF0000"/>
                </a:solidFill>
                <a:latin typeface="Arial" panose="020B0604020202020204" pitchFamily="34" charset="0"/>
                <a:cs typeface="Arial" panose="020B0604020202020204" pitchFamily="34" charset="0"/>
              </a:rPr>
              <a:t>9 </a:t>
            </a:r>
            <a:r>
              <a:rPr lang="en-US" sz="2100" b="1" dirty="0">
                <a:solidFill>
                  <a:srgbClr val="FF0000"/>
                </a:solidFill>
                <a:latin typeface="Arial" panose="020B0604020202020204" pitchFamily="34" charset="0"/>
                <a:cs typeface="Arial" panose="020B0604020202020204" pitchFamily="34" charset="0"/>
              </a:rPr>
              <a:t>= </a:t>
            </a:r>
            <a:r>
              <a:rPr lang="en-US" sz="2100" b="1" dirty="0" smtClean="0">
                <a:solidFill>
                  <a:srgbClr val="FF0000"/>
                </a:solidFill>
                <a:latin typeface="Arial" panose="020B0604020202020204" pitchFamily="34" charset="0"/>
                <a:cs typeface="Arial" panose="020B0604020202020204" pitchFamily="34" charset="0"/>
              </a:rPr>
              <a:t>8 </a:t>
            </a:r>
            <a:r>
              <a:rPr lang="en-US" sz="2100" b="1" dirty="0">
                <a:solidFill>
                  <a:srgbClr val="FF0000"/>
                </a:solidFill>
                <a:latin typeface="Arial" panose="020B0604020202020204" pitchFamily="34" charset="0"/>
                <a:cs typeface="Arial" panose="020B0604020202020204" pitchFamily="34" charset="0"/>
              </a:rPr>
              <a:t>marks)</a:t>
            </a:r>
            <a:endParaRPr lang="en-US" sz="2100" dirty="0">
              <a:solidFill>
                <a:srgbClr val="FF0000"/>
              </a:solidFill>
              <a:latin typeface="Arial" panose="020B0604020202020204" pitchFamily="34" charset="0"/>
              <a:cs typeface="Arial" panose="020B0604020202020204" pitchFamily="34" charset="0"/>
            </a:endParaRPr>
          </a:p>
        </p:txBody>
      </p:sp>
      <p:sp>
        <p:nvSpPr>
          <p:cNvPr id="6" name="Title 1"/>
          <p:cNvSpPr>
            <a:spLocks noGrp="1"/>
          </p:cNvSpPr>
          <p:nvPr>
            <p:ph type="title"/>
          </p:nvPr>
        </p:nvSpPr>
        <p:spPr>
          <a:xfrm>
            <a:off x="35496" y="72008"/>
            <a:ext cx="7704856" cy="548680"/>
          </a:xfrm>
        </p:spPr>
        <p:txBody>
          <a:bodyPr>
            <a:noAutofit/>
          </a:bodyPr>
          <a:lstStyle/>
          <a:p>
            <a:r>
              <a:rPr lang="en-GB" sz="4000" dirty="0" smtClean="0"/>
              <a:t>12 – Exam Questions – June 2015</a:t>
            </a:r>
            <a:endParaRPr lang="en-GB" sz="3600" dirty="0"/>
          </a:p>
        </p:txBody>
      </p:sp>
      <p:sp>
        <p:nvSpPr>
          <p:cNvPr id="4" name="TextBox 3">
            <a:hlinkClick r:id="rId3" action="ppaction://hlinkfile"/>
          </p:cNvPr>
          <p:cNvSpPr txBox="1"/>
          <p:nvPr/>
        </p:nvSpPr>
        <p:spPr>
          <a:xfrm>
            <a:off x="8316416" y="2708920"/>
            <a:ext cx="432048" cy="769441"/>
          </a:xfrm>
          <a:prstGeom prst="rect">
            <a:avLst/>
          </a:prstGeom>
          <a:noFill/>
        </p:spPr>
        <p:txBody>
          <a:bodyPr wrap="square" rtlCol="0">
            <a:spAutoFit/>
          </a:bodyPr>
          <a:lstStyle/>
          <a:p>
            <a:pPr fontAlgn="base">
              <a:spcBef>
                <a:spcPct val="0"/>
              </a:spcBef>
              <a:spcAft>
                <a:spcPct val="0"/>
              </a:spcAft>
            </a:pPr>
            <a:r>
              <a:rPr lang="en-GB" sz="4400" b="1" dirty="0">
                <a:solidFill>
                  <a:srgbClr val="FF0000"/>
                </a:solidFill>
                <a:latin typeface="Arial" charset="0"/>
              </a:rPr>
              <a:t>?</a:t>
            </a:r>
            <a:endParaRPr lang="en-GB" b="1" dirty="0">
              <a:solidFill>
                <a:srgbClr val="FF0000"/>
              </a:solidFill>
              <a:latin typeface="Arial" charset="0"/>
            </a:endParaRPr>
          </a:p>
        </p:txBody>
      </p:sp>
    </p:spTree>
    <p:extLst>
      <p:ext uri="{BB962C8B-B14F-4D97-AF65-F5344CB8AC3E}">
        <p14:creationId xmlns:p14="http://schemas.microsoft.com/office/powerpoint/2010/main" val="3496965575"/>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12 </a:t>
            </a:r>
            <a:r>
              <a:rPr lang="en-GB" sz="4000" dirty="0"/>
              <a:t>– Exam Questions – </a:t>
            </a:r>
            <a:r>
              <a:rPr lang="en-GB" sz="4000" dirty="0" smtClean="0"/>
              <a:t>June 2015</a:t>
            </a:r>
            <a:endParaRPr lang="en-GB" sz="40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4288042340"/>
              </p:ext>
            </p:extLst>
          </p:nvPr>
        </p:nvGraphicFramePr>
        <p:xfrm>
          <a:off x="251520" y="1124744"/>
          <a:ext cx="8640960" cy="5173419"/>
        </p:xfrm>
        <a:graphic>
          <a:graphicData uri="http://schemas.openxmlformats.org/drawingml/2006/table">
            <a:tbl>
              <a:tblPr firstRow="1" bandRow="1">
                <a:tableStyleId>{5C22544A-7EE6-4342-B048-85BDC9FD1C3A}</a:tableStyleId>
              </a:tblPr>
              <a:tblGrid>
                <a:gridCol w="720080"/>
                <a:gridCol w="720080"/>
                <a:gridCol w="3312368"/>
                <a:gridCol w="2570318"/>
                <a:gridCol w="1318114"/>
              </a:tblGrid>
              <a:tr h="34854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700" b="0" dirty="0" smtClean="0">
                          <a:solidFill>
                            <a:schemeClr val="tx1"/>
                          </a:solidFill>
                          <a:latin typeface="Arial" panose="020B0604020202020204" pitchFamily="34" charset="0"/>
                          <a:cs typeface="Arial" panose="020B0604020202020204" pitchFamily="34" charset="0"/>
                        </a:rPr>
                        <a:t>9</a:t>
                      </a:r>
                      <a:r>
                        <a:rPr lang="en-IE" sz="1700" b="0" baseline="0" dirty="0" smtClean="0">
                          <a:solidFill>
                            <a:schemeClr val="tx1"/>
                          </a:solidFill>
                          <a:latin typeface="Arial" panose="020B0604020202020204" pitchFamily="34" charset="0"/>
                          <a:cs typeface="Arial" panose="020B0604020202020204" pitchFamily="34" charset="0"/>
                        </a:rPr>
                        <a:t> (b)</a:t>
                      </a:r>
                      <a:endParaRPr lang="en-GB" sz="1700" b="0" dirty="0" smtClean="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3">
                  <a:txBody>
                    <a:bodyPr/>
                    <a:lstStyle/>
                    <a:p>
                      <a:r>
                        <a:rPr lang="en-US" sz="1700" b="0" dirty="0" smtClean="0">
                          <a:solidFill>
                            <a:schemeClr val="tx1"/>
                          </a:solidFill>
                          <a:latin typeface="Arial" panose="020B0604020202020204" pitchFamily="34" charset="0"/>
                          <a:cs typeface="Arial" panose="020B0604020202020204" pitchFamily="34" charset="0"/>
                        </a:rPr>
                        <a:t>Assess the impact of falling ticket prices on MUFC’s revenue.</a:t>
                      </a:r>
                      <a:endParaRPr lang="en-GB" sz="17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c hMerge="1">
                  <a:txBody>
                    <a:bodyPr/>
                    <a:lstStyle/>
                    <a:p>
                      <a:pPr algn="ctr"/>
                      <a:endParaRPr lang="en-GB" sz="153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latin typeface="Arial" panose="020B0604020202020204" pitchFamily="34" charset="0"/>
                          <a:cs typeface="Arial" panose="020B0604020202020204" pitchFamily="34" charset="0"/>
                        </a:rPr>
                        <a:t>8 marks</a:t>
                      </a:r>
                      <a:endParaRPr lang="en-GB" sz="1600" b="0" baseline="0" dirty="0" smtClean="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r>
              <a:tr h="250341">
                <a:tc>
                  <a:txBody>
                    <a:bodyPr/>
                    <a:lstStyle/>
                    <a:p>
                      <a:pPr algn="ctr"/>
                      <a:r>
                        <a:rPr lang="en-GB" sz="1700" b="1" dirty="0" smtClean="0">
                          <a:solidFill>
                            <a:schemeClr val="tx1"/>
                          </a:solidFill>
                          <a:latin typeface="Arial" panose="020B0604020202020204" pitchFamily="34" charset="0"/>
                          <a:cs typeface="Arial" panose="020B0604020202020204" pitchFamily="34" charset="0"/>
                        </a:rPr>
                        <a:t>Level</a:t>
                      </a:r>
                      <a:endParaRPr lang="en-GB" sz="17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700" b="1" dirty="0" smtClean="0">
                          <a:solidFill>
                            <a:schemeClr val="tx1"/>
                          </a:solidFill>
                          <a:latin typeface="Arial" panose="020B0604020202020204" pitchFamily="34" charset="0"/>
                          <a:cs typeface="Arial" panose="020B0604020202020204" pitchFamily="34" charset="0"/>
                        </a:rPr>
                        <a:t>Mark</a:t>
                      </a:r>
                      <a:endParaRPr lang="en-GB" sz="17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700" b="1" dirty="0" smtClean="0">
                          <a:solidFill>
                            <a:schemeClr val="tx1"/>
                          </a:solidFill>
                          <a:latin typeface="Arial" panose="020B0604020202020204" pitchFamily="34" charset="0"/>
                          <a:cs typeface="Arial" panose="020B0604020202020204" pitchFamily="34" charset="0"/>
                        </a:rPr>
                        <a:t>Descriptor</a:t>
                      </a:r>
                      <a:endParaRPr lang="en-GB" sz="17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GB" sz="1700" b="1" dirty="0" smtClean="0">
                          <a:solidFill>
                            <a:schemeClr val="tx1"/>
                          </a:solidFill>
                          <a:latin typeface="Arial" panose="020B0604020202020204" pitchFamily="34" charset="0"/>
                          <a:cs typeface="Arial" panose="020B0604020202020204" pitchFamily="34" charset="0"/>
                        </a:rPr>
                        <a:t>Possible content</a:t>
                      </a:r>
                      <a:endParaRPr lang="en-GB" sz="17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616659">
                <a:tc>
                  <a:txBody>
                    <a:bodyPr/>
                    <a:lstStyle/>
                    <a:p>
                      <a:pPr algn="ctr"/>
                      <a:r>
                        <a:rPr lang="en-GB" sz="1700" b="0" smtClean="0">
                          <a:solidFill>
                            <a:schemeClr val="tx1"/>
                          </a:solidFill>
                          <a:latin typeface="Arial" panose="020B0604020202020204" pitchFamily="34" charset="0"/>
                          <a:cs typeface="Arial" panose="020B0604020202020204" pitchFamily="34" charset="0"/>
                        </a:rPr>
                        <a:t>1</a:t>
                      </a:r>
                      <a:endParaRPr lang="en-GB" sz="17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700" b="1" dirty="0" smtClean="0">
                          <a:solidFill>
                            <a:schemeClr val="tx1"/>
                          </a:solidFill>
                          <a:latin typeface="Arial" panose="020B0604020202020204" pitchFamily="34" charset="0"/>
                          <a:cs typeface="Arial" panose="020B0604020202020204" pitchFamily="34" charset="0"/>
                        </a:rPr>
                        <a:t>1-2</a:t>
                      </a:r>
                      <a:endParaRPr lang="en-GB" sz="17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spcAft>
                          <a:spcPts val="600"/>
                        </a:spcAft>
                      </a:pPr>
                      <a:r>
                        <a:rPr lang="en-US" sz="1700" b="0" dirty="0" smtClean="0">
                          <a:solidFill>
                            <a:schemeClr val="tx1"/>
                          </a:solidFill>
                          <a:latin typeface="Arial" panose="020B0604020202020204" pitchFamily="34" charset="0"/>
                          <a:cs typeface="Arial" panose="020B0604020202020204" pitchFamily="34" charset="0"/>
                        </a:rPr>
                        <a:t>Knowledge/ understanding of Revenue</a:t>
                      </a:r>
                      <a:endParaRPr lang="en-GB" sz="17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spcAft>
                          <a:spcPts val="600"/>
                        </a:spcAft>
                      </a:pPr>
                      <a:r>
                        <a:rPr lang="en-US" sz="1700" b="0" dirty="0" smtClean="0">
                          <a:solidFill>
                            <a:schemeClr val="tx1"/>
                          </a:solidFill>
                          <a:latin typeface="Arial" panose="020B0604020202020204" pitchFamily="34" charset="0"/>
                          <a:cs typeface="Arial" panose="020B0604020202020204" pitchFamily="34" charset="0"/>
                        </a:rPr>
                        <a:t>e.g. price x quantity sold</a:t>
                      </a:r>
                      <a:endParaRPr lang="en-GB" sz="17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750715">
                <a:tc>
                  <a:txBody>
                    <a:bodyPr/>
                    <a:lstStyle/>
                    <a:p>
                      <a:pPr algn="ctr"/>
                      <a:r>
                        <a:rPr lang="en-GB" sz="1700" b="0" dirty="0" smtClean="0">
                          <a:solidFill>
                            <a:schemeClr val="tx1"/>
                          </a:solidFill>
                          <a:latin typeface="Arial" panose="020B0604020202020204" pitchFamily="34" charset="0"/>
                          <a:cs typeface="Arial" panose="020B0604020202020204" pitchFamily="34" charset="0"/>
                        </a:rPr>
                        <a:t>2</a:t>
                      </a:r>
                      <a:endParaRPr lang="en-GB" sz="17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700" b="1" dirty="0" smtClean="0">
                          <a:solidFill>
                            <a:schemeClr val="tx1"/>
                          </a:solidFill>
                          <a:latin typeface="Arial" panose="020B0604020202020204" pitchFamily="34" charset="0"/>
                          <a:cs typeface="Arial" panose="020B0604020202020204" pitchFamily="34" charset="0"/>
                        </a:rPr>
                        <a:t>3-4</a:t>
                      </a:r>
                      <a:endParaRPr lang="en-GB" sz="17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spcAft>
                          <a:spcPts val="600"/>
                        </a:spcAft>
                      </a:pPr>
                      <a:r>
                        <a:rPr lang="en-US" sz="1700" b="0" dirty="0" smtClean="0">
                          <a:solidFill>
                            <a:schemeClr val="tx1"/>
                          </a:solidFill>
                          <a:latin typeface="Arial" panose="020B0604020202020204" pitchFamily="34" charset="0"/>
                          <a:cs typeface="Arial" panose="020B0604020202020204" pitchFamily="34" charset="0"/>
                        </a:rPr>
                        <a:t>Application must be present,</a:t>
                      </a:r>
                    </a:p>
                    <a:p>
                      <a:pPr>
                        <a:spcAft>
                          <a:spcPts val="600"/>
                        </a:spcAft>
                      </a:pPr>
                      <a:r>
                        <a:rPr lang="en-US" sz="1700" b="0" dirty="0" smtClean="0">
                          <a:solidFill>
                            <a:schemeClr val="tx1"/>
                          </a:solidFill>
                          <a:latin typeface="Arial" panose="020B0604020202020204" pitchFamily="34" charset="0"/>
                          <a:cs typeface="Arial" panose="020B0604020202020204" pitchFamily="34" charset="0"/>
                        </a:rPr>
                        <a:t>i.e. the answer must be </a:t>
                      </a:r>
                      <a:r>
                        <a:rPr lang="en-US" sz="1700" b="0" dirty="0" err="1" smtClean="0">
                          <a:solidFill>
                            <a:schemeClr val="tx1"/>
                          </a:solidFill>
                          <a:latin typeface="Arial" panose="020B0604020202020204" pitchFamily="34" charset="0"/>
                          <a:cs typeface="Arial" panose="020B0604020202020204" pitchFamily="34" charset="0"/>
                        </a:rPr>
                        <a:t>contextualised</a:t>
                      </a:r>
                      <a:r>
                        <a:rPr lang="en-US" sz="1700" b="0" dirty="0" smtClean="0">
                          <a:solidFill>
                            <a:schemeClr val="tx1"/>
                          </a:solidFill>
                          <a:latin typeface="Arial" panose="020B0604020202020204" pitchFamily="34" charset="0"/>
                          <a:cs typeface="Arial" panose="020B0604020202020204" pitchFamily="34" charset="0"/>
                        </a:rPr>
                        <a:t> to MUFC</a:t>
                      </a:r>
                      <a:endParaRPr lang="en-GB" sz="17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spcAft>
                          <a:spcPts val="600"/>
                        </a:spcAft>
                      </a:pPr>
                      <a:r>
                        <a:rPr lang="en-US" sz="1700" b="0" dirty="0" smtClean="0">
                          <a:solidFill>
                            <a:schemeClr val="tx1"/>
                          </a:solidFill>
                          <a:latin typeface="Arial" panose="020B0604020202020204" pitchFamily="34" charset="0"/>
                          <a:cs typeface="Arial" panose="020B0604020202020204" pitchFamily="34" charset="0"/>
                        </a:rPr>
                        <a:t>e.g. football ticket prices have declined on average by 2.4%,</a:t>
                      </a:r>
                    </a:p>
                    <a:p>
                      <a:pPr algn="l">
                        <a:spcAft>
                          <a:spcPts val="600"/>
                        </a:spcAft>
                      </a:pPr>
                      <a:r>
                        <a:rPr lang="en-US" sz="1700" b="0" dirty="0" smtClean="0">
                          <a:solidFill>
                            <a:schemeClr val="tx1"/>
                          </a:solidFill>
                          <a:latin typeface="Arial" panose="020B0604020202020204" pitchFamily="34" charset="0"/>
                          <a:cs typeface="Arial" panose="020B0604020202020204" pitchFamily="34" charset="0"/>
                        </a:rPr>
                        <a:t>e.g. MUFC relies on selling football tickets for part of its overall revenue.</a:t>
                      </a:r>
                      <a:endParaRPr lang="en-GB" sz="17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1018828">
                <a:tc>
                  <a:txBody>
                    <a:bodyPr/>
                    <a:lstStyle/>
                    <a:p>
                      <a:pPr algn="ctr"/>
                      <a:r>
                        <a:rPr lang="en-GB" sz="1700" b="0" dirty="0" smtClean="0">
                          <a:solidFill>
                            <a:schemeClr val="tx1"/>
                          </a:solidFill>
                          <a:latin typeface="Arial" panose="020B0604020202020204" pitchFamily="34" charset="0"/>
                          <a:cs typeface="Arial" panose="020B0604020202020204" pitchFamily="34" charset="0"/>
                        </a:rPr>
                        <a:t>3</a:t>
                      </a:r>
                      <a:endParaRPr lang="en-GB" sz="17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700" b="1" dirty="0" smtClean="0">
                          <a:solidFill>
                            <a:schemeClr val="tx1"/>
                          </a:solidFill>
                          <a:latin typeface="Arial" panose="020B0604020202020204" pitchFamily="34" charset="0"/>
                          <a:cs typeface="Arial" panose="020B0604020202020204" pitchFamily="34" charset="0"/>
                        </a:rPr>
                        <a:t>5-6</a:t>
                      </a:r>
                      <a:endParaRPr lang="en-GB" sz="17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spcAft>
                          <a:spcPts val="600"/>
                        </a:spcAft>
                      </a:pPr>
                      <a:r>
                        <a:rPr lang="en-US" sz="1700" b="0" i="0" u="none" strike="noStrike" baseline="0" dirty="0" smtClean="0">
                          <a:solidFill>
                            <a:srgbClr val="000000"/>
                          </a:solidFill>
                          <a:latin typeface="Arial" panose="020B0604020202020204" pitchFamily="34" charset="0"/>
                          <a:cs typeface="Arial" panose="020B0604020202020204" pitchFamily="34" charset="0"/>
                        </a:rPr>
                        <a:t>Analysis in context must be present, i.e. </a:t>
                      </a:r>
                    </a:p>
                    <a:p>
                      <a:pPr algn="l">
                        <a:spcAft>
                          <a:spcPts val="600"/>
                        </a:spcAft>
                      </a:pPr>
                      <a:r>
                        <a:rPr lang="en-US" sz="1700" b="0" i="0" u="none" strike="noStrike" baseline="0" dirty="0" smtClean="0">
                          <a:solidFill>
                            <a:srgbClr val="000000"/>
                          </a:solidFill>
                          <a:latin typeface="Arial" panose="020B0604020202020204" pitchFamily="34" charset="0"/>
                          <a:cs typeface="Arial" panose="020B0604020202020204" pitchFamily="34" charset="0"/>
                        </a:rPr>
                        <a:t>in this case the candidate must </a:t>
                      </a:r>
                    </a:p>
                    <a:p>
                      <a:pPr algn="l">
                        <a:spcAft>
                          <a:spcPts val="600"/>
                        </a:spcAft>
                      </a:pPr>
                      <a:r>
                        <a:rPr lang="en-GB" sz="1700" b="0" i="0" u="none" strike="noStrike" baseline="0" dirty="0" smtClean="0">
                          <a:solidFill>
                            <a:srgbClr val="000000"/>
                          </a:solidFill>
                          <a:latin typeface="Arial" panose="020B0604020202020204" pitchFamily="34" charset="0"/>
                          <a:cs typeface="Arial" panose="020B0604020202020204" pitchFamily="34" charset="0"/>
                        </a:rPr>
                        <a:t>identify and explain the </a:t>
                      </a:r>
                      <a:r>
                        <a:rPr lang="en-US" sz="1700" b="0" i="0" u="none" strike="noStrike" baseline="0" dirty="0" smtClean="0">
                          <a:solidFill>
                            <a:srgbClr val="000000"/>
                          </a:solidFill>
                          <a:latin typeface="Arial" panose="020B0604020202020204" pitchFamily="34" charset="0"/>
                          <a:cs typeface="Arial" panose="020B0604020202020204" pitchFamily="34" charset="0"/>
                        </a:rPr>
                        <a:t>reasons/ causes/ costs/ consequences of falling ticket prices </a:t>
                      </a:r>
                    </a:p>
                    <a:p>
                      <a:pPr>
                        <a:spcAft>
                          <a:spcPts val="600"/>
                        </a:spcAft>
                      </a:pPr>
                      <a:r>
                        <a:rPr lang="en-US" sz="1700" b="1" i="0" u="none" strike="noStrike" baseline="0" dirty="0" smtClean="0">
                          <a:solidFill>
                            <a:srgbClr val="000000"/>
                          </a:solidFill>
                          <a:latin typeface="Arial" panose="020B0604020202020204" pitchFamily="34" charset="0"/>
                          <a:cs typeface="Arial" panose="020B0604020202020204" pitchFamily="34" charset="0"/>
                        </a:rPr>
                        <a:t>NB if analysis is not in context limit to Level 2. </a:t>
                      </a:r>
                      <a:r>
                        <a:rPr lang="en-US" sz="1700" b="0" i="0" u="none" strike="noStrike" baseline="0" dirty="0" smtClean="0">
                          <a:solidFill>
                            <a:srgbClr val="000000"/>
                          </a:solidFill>
                          <a:latin typeface="Arial" panose="020B0604020202020204" pitchFamily="34" charset="0"/>
                          <a:cs typeface="Arial" panose="020B0604020202020204" pitchFamily="34" charset="0"/>
                        </a:rPr>
                        <a:t>	</a:t>
                      </a:r>
                    </a:p>
                  </a:txBody>
                  <a:tcPr>
                    <a:solidFill>
                      <a:schemeClr val="tx2">
                        <a:lumMod val="20000"/>
                        <a:lumOff val="80000"/>
                      </a:schemeClr>
                    </a:solidFill>
                  </a:tcPr>
                </a:tc>
                <a:tc gridSpan="2">
                  <a:txBody>
                    <a:bodyPr/>
                    <a:lstStyle/>
                    <a:p>
                      <a:pPr algn="l">
                        <a:spcAft>
                          <a:spcPts val="600"/>
                        </a:spcAft>
                      </a:pPr>
                      <a:r>
                        <a:rPr lang="en-US" sz="1700" b="0" dirty="0" smtClean="0">
                          <a:solidFill>
                            <a:schemeClr val="tx1"/>
                          </a:solidFill>
                          <a:latin typeface="Arial" panose="020B0604020202020204" pitchFamily="34" charset="0"/>
                          <a:cs typeface="Arial" panose="020B0604020202020204" pitchFamily="34" charset="0"/>
                        </a:rPr>
                        <a:t>e.g. a reduction in ticket prices may result in a reduction in revenue and in an overall decline in profits at MUFC.</a:t>
                      </a:r>
                    </a:p>
                    <a:p>
                      <a:pPr algn="l">
                        <a:spcAft>
                          <a:spcPts val="600"/>
                        </a:spcAft>
                      </a:pPr>
                      <a:r>
                        <a:rPr lang="en-US" sz="1700" b="0" dirty="0" smtClean="0">
                          <a:solidFill>
                            <a:schemeClr val="tx1"/>
                          </a:solidFill>
                          <a:latin typeface="Arial" panose="020B0604020202020204" pitchFamily="34" charset="0"/>
                          <a:cs typeface="Arial" panose="020B0604020202020204" pitchFamily="34" charset="0"/>
                        </a:rPr>
                        <a:t>e.g. cheaper tickets may lead to more football fans attending matches which may increase overall revenue at MUFC.</a:t>
                      </a:r>
                      <a:endParaRPr lang="en-GB" sz="17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bl>
          </a:graphicData>
        </a:graphic>
      </p:graphicFrame>
      <p:sp>
        <p:nvSpPr>
          <p:cNvPr id="5" name="TextBox 4">
            <a:hlinkClick r:id="rId3" action="ppaction://hlinkfile"/>
          </p:cNvPr>
          <p:cNvSpPr txBox="1"/>
          <p:nvPr/>
        </p:nvSpPr>
        <p:spPr>
          <a:xfrm>
            <a:off x="8388424" y="1916832"/>
            <a:ext cx="432048" cy="769441"/>
          </a:xfrm>
          <a:prstGeom prst="rect">
            <a:avLst/>
          </a:prstGeom>
          <a:noFill/>
        </p:spPr>
        <p:txBody>
          <a:bodyPr wrap="square" rtlCol="0">
            <a:spAutoFit/>
          </a:bodyPr>
          <a:lstStyle/>
          <a:p>
            <a:pPr fontAlgn="base">
              <a:spcBef>
                <a:spcPct val="0"/>
              </a:spcBef>
              <a:spcAft>
                <a:spcPct val="0"/>
              </a:spcAft>
            </a:pPr>
            <a:r>
              <a:rPr lang="en-GB" sz="4400" b="1" dirty="0">
                <a:solidFill>
                  <a:srgbClr val="FF0000"/>
                </a:solidFill>
                <a:latin typeface="Arial" charset="0"/>
              </a:rPr>
              <a:t>?</a:t>
            </a:r>
            <a:endParaRPr lang="en-GB" b="1" dirty="0">
              <a:solidFill>
                <a:srgbClr val="FF0000"/>
              </a:solidFill>
              <a:latin typeface="Arial" charset="0"/>
            </a:endParaRPr>
          </a:p>
        </p:txBody>
      </p:sp>
    </p:spTree>
    <p:extLst>
      <p:ext uri="{BB962C8B-B14F-4D97-AF65-F5344CB8AC3E}">
        <p14:creationId xmlns:p14="http://schemas.microsoft.com/office/powerpoint/2010/main" val="596986426"/>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12 </a:t>
            </a:r>
            <a:r>
              <a:rPr lang="en-GB" sz="4000" dirty="0"/>
              <a:t>– Exam Questions – </a:t>
            </a:r>
            <a:r>
              <a:rPr lang="en-GB" sz="4000" dirty="0" smtClean="0"/>
              <a:t>June 2015</a:t>
            </a:r>
            <a:endParaRPr lang="en-GB" sz="40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3285363517"/>
              </p:ext>
            </p:extLst>
          </p:nvPr>
        </p:nvGraphicFramePr>
        <p:xfrm>
          <a:off x="251520" y="1124744"/>
          <a:ext cx="8640960" cy="4937760"/>
        </p:xfrm>
        <a:graphic>
          <a:graphicData uri="http://schemas.openxmlformats.org/drawingml/2006/table">
            <a:tbl>
              <a:tblPr firstRow="1" bandRow="1">
                <a:tableStyleId>{5C22544A-7EE6-4342-B048-85BDC9FD1C3A}</a:tableStyleId>
              </a:tblPr>
              <a:tblGrid>
                <a:gridCol w="864096"/>
                <a:gridCol w="864096"/>
                <a:gridCol w="3024336"/>
                <a:gridCol w="2570318"/>
                <a:gridCol w="1318114"/>
              </a:tblGrid>
              <a:tr h="34854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800" b="0" dirty="0" smtClean="0">
                          <a:solidFill>
                            <a:schemeClr val="tx1"/>
                          </a:solidFill>
                          <a:latin typeface="Arial" panose="020B0604020202020204" pitchFamily="34" charset="0"/>
                          <a:cs typeface="Arial" panose="020B0604020202020204" pitchFamily="34" charset="0"/>
                        </a:rPr>
                        <a:t>9</a:t>
                      </a:r>
                      <a:r>
                        <a:rPr lang="en-IE" sz="1800" b="0" baseline="0" dirty="0" smtClean="0">
                          <a:solidFill>
                            <a:schemeClr val="tx1"/>
                          </a:solidFill>
                          <a:latin typeface="Arial" panose="020B0604020202020204" pitchFamily="34" charset="0"/>
                          <a:cs typeface="Arial" panose="020B0604020202020204" pitchFamily="34" charset="0"/>
                        </a:rPr>
                        <a:t> (b)</a:t>
                      </a:r>
                      <a:endParaRPr lang="en-GB" sz="1800" b="0" dirty="0" smtClean="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3">
                  <a:txBody>
                    <a:bodyPr/>
                    <a:lstStyle/>
                    <a:p>
                      <a:r>
                        <a:rPr lang="en-US" sz="1800" b="0" dirty="0" smtClean="0">
                          <a:solidFill>
                            <a:schemeClr val="tx1"/>
                          </a:solidFill>
                          <a:latin typeface="Arial" panose="020B0604020202020204" pitchFamily="34" charset="0"/>
                          <a:cs typeface="Arial" panose="020B0604020202020204" pitchFamily="34" charset="0"/>
                        </a:rPr>
                        <a:t>Assess the impact of falling ticket prices on MUFC’s revenue.</a:t>
                      </a:r>
                      <a:endParaRPr lang="en-GB" sz="18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c hMerge="1">
                  <a:txBody>
                    <a:bodyPr/>
                    <a:lstStyle/>
                    <a:p>
                      <a:pPr algn="ctr"/>
                      <a:endParaRPr lang="en-GB" sz="153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0" dirty="0" smtClean="0">
                          <a:solidFill>
                            <a:schemeClr val="tx1"/>
                          </a:solidFill>
                          <a:latin typeface="Arial" panose="020B0604020202020204" pitchFamily="34" charset="0"/>
                          <a:cs typeface="Arial" panose="020B0604020202020204" pitchFamily="34" charset="0"/>
                        </a:rPr>
                        <a:t>8 marks</a:t>
                      </a:r>
                      <a:endParaRPr lang="en-GB" sz="1800" b="0" baseline="0" dirty="0" smtClean="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r>
              <a:tr h="250341">
                <a:tc>
                  <a:txBody>
                    <a:bodyPr/>
                    <a:lstStyle/>
                    <a:p>
                      <a:pPr algn="ctr"/>
                      <a:r>
                        <a:rPr lang="en-GB" sz="1800" b="1" dirty="0" smtClean="0">
                          <a:solidFill>
                            <a:schemeClr val="tx1"/>
                          </a:solidFill>
                          <a:latin typeface="Arial" panose="020B0604020202020204" pitchFamily="34" charset="0"/>
                          <a:cs typeface="Arial" panose="020B0604020202020204" pitchFamily="34" charset="0"/>
                        </a:rPr>
                        <a:t>Level</a:t>
                      </a:r>
                      <a:endParaRPr lang="en-GB" sz="18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800" b="1" dirty="0" smtClean="0">
                          <a:solidFill>
                            <a:schemeClr val="tx1"/>
                          </a:solidFill>
                          <a:latin typeface="Arial" panose="020B0604020202020204" pitchFamily="34" charset="0"/>
                          <a:cs typeface="Arial" panose="020B0604020202020204" pitchFamily="34" charset="0"/>
                        </a:rPr>
                        <a:t>Mark</a:t>
                      </a:r>
                      <a:endParaRPr lang="en-GB" sz="18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800" b="1" dirty="0" smtClean="0">
                          <a:solidFill>
                            <a:schemeClr val="tx1"/>
                          </a:solidFill>
                          <a:latin typeface="Arial" panose="020B0604020202020204" pitchFamily="34" charset="0"/>
                          <a:cs typeface="Arial" panose="020B0604020202020204" pitchFamily="34" charset="0"/>
                        </a:rPr>
                        <a:t>Descriptor</a:t>
                      </a:r>
                      <a:endParaRPr lang="en-GB" sz="18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GB" sz="1800" b="1" dirty="0" smtClean="0">
                          <a:solidFill>
                            <a:schemeClr val="tx1"/>
                          </a:solidFill>
                          <a:latin typeface="Arial" panose="020B0604020202020204" pitchFamily="34" charset="0"/>
                          <a:cs typeface="Arial" panose="020B0604020202020204" pitchFamily="34" charset="0"/>
                        </a:rPr>
                        <a:t>Possible content</a:t>
                      </a:r>
                      <a:endParaRPr lang="en-GB" sz="18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616659">
                <a:tc>
                  <a:txBody>
                    <a:bodyPr/>
                    <a:lstStyle/>
                    <a:p>
                      <a:pPr algn="ctr"/>
                      <a:r>
                        <a:rPr lang="en-GB" sz="1800" b="0" dirty="0" smtClean="0">
                          <a:solidFill>
                            <a:schemeClr val="tx1"/>
                          </a:solidFill>
                          <a:latin typeface="Arial" panose="020B0604020202020204" pitchFamily="34" charset="0"/>
                          <a:cs typeface="Arial" panose="020B0604020202020204" pitchFamily="34" charset="0"/>
                        </a:rPr>
                        <a:t>4</a:t>
                      </a:r>
                      <a:endParaRPr lang="en-GB" sz="18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800" b="1" dirty="0" smtClean="0">
                          <a:solidFill>
                            <a:schemeClr val="tx1"/>
                          </a:solidFill>
                          <a:latin typeface="Arial" panose="020B0604020202020204" pitchFamily="34" charset="0"/>
                          <a:cs typeface="Arial" panose="020B0604020202020204" pitchFamily="34" charset="0"/>
                        </a:rPr>
                        <a:t>7-8</a:t>
                      </a:r>
                      <a:endParaRPr lang="en-GB" sz="18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l"/>
                      <a:r>
                        <a:rPr lang="en-US" sz="2000" b="0" i="0" u="none" strike="noStrike" baseline="0" dirty="0" smtClean="0">
                          <a:solidFill>
                            <a:srgbClr val="000000"/>
                          </a:solidFill>
                          <a:latin typeface="Arial" panose="020B0604020202020204" pitchFamily="34" charset="0"/>
                          <a:cs typeface="Arial" panose="020B0604020202020204" pitchFamily="34" charset="0"/>
                        </a:rPr>
                        <a:t>Evaluation must be present and in context showing the impact of falling ticket prices on revenue </a:t>
                      </a:r>
                    </a:p>
                    <a:p>
                      <a:pPr algn="l"/>
                      <a:r>
                        <a:rPr lang="en-US" sz="2000" b="0" i="0" u="none" strike="noStrike" baseline="0" dirty="0" smtClean="0">
                          <a:solidFill>
                            <a:srgbClr val="000000"/>
                          </a:solidFill>
                          <a:latin typeface="Arial" panose="020B0604020202020204" pitchFamily="34" charset="0"/>
                          <a:cs typeface="Arial" panose="020B0604020202020204" pitchFamily="34" charset="0"/>
                        </a:rPr>
                        <a:t>Award </a:t>
                      </a:r>
                      <a:r>
                        <a:rPr lang="en-US" sz="2000" b="1" i="0" u="none" strike="noStrike" baseline="0" dirty="0" smtClean="0">
                          <a:solidFill>
                            <a:srgbClr val="000000"/>
                          </a:solidFill>
                          <a:latin typeface="Arial" panose="020B0604020202020204" pitchFamily="34" charset="0"/>
                          <a:cs typeface="Arial" panose="020B0604020202020204" pitchFamily="34" charset="0"/>
                        </a:rPr>
                        <a:t>7 marks </a:t>
                      </a:r>
                      <a:r>
                        <a:rPr lang="en-US" sz="2000" b="0" i="0" u="none" strike="noStrike" baseline="0" dirty="0" smtClean="0">
                          <a:solidFill>
                            <a:srgbClr val="000000"/>
                          </a:solidFill>
                          <a:latin typeface="Arial" panose="020B0604020202020204" pitchFamily="34" charset="0"/>
                          <a:cs typeface="Arial" panose="020B0604020202020204" pitchFamily="34" charset="0"/>
                        </a:rPr>
                        <a:t>if one side only is in context </a:t>
                      </a:r>
                    </a:p>
                    <a:p>
                      <a:pPr algn="l"/>
                      <a:r>
                        <a:rPr lang="en-US" sz="2000" b="0" i="0" u="none" strike="noStrike" baseline="0" dirty="0" smtClean="0">
                          <a:solidFill>
                            <a:srgbClr val="000000"/>
                          </a:solidFill>
                          <a:latin typeface="Arial" panose="020B0604020202020204" pitchFamily="34" charset="0"/>
                          <a:cs typeface="Arial" panose="020B0604020202020204" pitchFamily="34" charset="0"/>
                        </a:rPr>
                        <a:t>Award </a:t>
                      </a:r>
                      <a:r>
                        <a:rPr lang="en-US" sz="2000" b="1" i="0" u="none" strike="noStrike" baseline="0" dirty="0" smtClean="0">
                          <a:solidFill>
                            <a:srgbClr val="000000"/>
                          </a:solidFill>
                          <a:latin typeface="Arial" panose="020B0604020202020204" pitchFamily="34" charset="0"/>
                          <a:cs typeface="Arial" panose="020B0604020202020204" pitchFamily="34" charset="0"/>
                        </a:rPr>
                        <a:t>8 marks </a:t>
                      </a:r>
                      <a:r>
                        <a:rPr lang="en-US" sz="2000" b="0" i="0" u="none" strike="noStrike" baseline="0" dirty="0" smtClean="0">
                          <a:solidFill>
                            <a:srgbClr val="000000"/>
                          </a:solidFill>
                          <a:latin typeface="Arial" panose="020B0604020202020204" pitchFamily="34" charset="0"/>
                          <a:cs typeface="Arial" panose="020B0604020202020204" pitchFamily="34" charset="0"/>
                        </a:rPr>
                        <a:t>if BOTH sides are in context </a:t>
                      </a:r>
                    </a:p>
                    <a:p>
                      <a:pPr algn="l"/>
                      <a:r>
                        <a:rPr lang="en-US" sz="2000" b="1" i="0" u="none" strike="noStrike" baseline="0" dirty="0" smtClean="0">
                          <a:solidFill>
                            <a:srgbClr val="000000"/>
                          </a:solidFill>
                          <a:latin typeface="Arial" panose="020B0604020202020204" pitchFamily="34" charset="0"/>
                          <a:cs typeface="Arial" panose="020B0604020202020204" pitchFamily="34" charset="0"/>
                        </a:rPr>
                        <a:t>NB if evaluation not in context limit to Level 3. </a:t>
                      </a:r>
                      <a:r>
                        <a:rPr lang="en-US" sz="2000" b="0" i="0" u="none" strike="noStrike" baseline="0" dirty="0" smtClean="0">
                          <a:solidFill>
                            <a:srgbClr val="000000"/>
                          </a:solidFill>
                          <a:latin typeface="Arial" panose="020B0604020202020204" pitchFamily="34" charset="0"/>
                          <a:cs typeface="Arial" panose="020B0604020202020204" pitchFamily="34" charset="0"/>
                        </a:rPr>
                        <a:t>	</a:t>
                      </a:r>
                    </a:p>
                  </a:txBody>
                  <a:tcPr>
                    <a:solidFill>
                      <a:schemeClr val="tx2">
                        <a:lumMod val="20000"/>
                        <a:lumOff val="80000"/>
                      </a:schemeClr>
                    </a:solidFill>
                  </a:tcPr>
                </a:tc>
                <a:tc gridSpan="2">
                  <a:txBody>
                    <a:bodyPr/>
                    <a:lstStyle/>
                    <a:p>
                      <a:pPr algn="l">
                        <a:spcAft>
                          <a:spcPts val="600"/>
                        </a:spcAft>
                      </a:pPr>
                      <a:r>
                        <a:rPr lang="en-US" sz="2000" b="0" dirty="0" smtClean="0">
                          <a:solidFill>
                            <a:schemeClr val="tx1"/>
                          </a:solidFill>
                          <a:latin typeface="Arial" panose="020B0604020202020204" pitchFamily="34" charset="0"/>
                          <a:cs typeface="Arial" panose="020B0604020202020204" pitchFamily="34" charset="0"/>
                        </a:rPr>
                        <a:t>e.g. ticket sales are only a small part of MUFC’s total revenue and may have little overall impact.</a:t>
                      </a:r>
                    </a:p>
                    <a:p>
                      <a:pPr algn="l">
                        <a:spcAft>
                          <a:spcPts val="600"/>
                        </a:spcAft>
                      </a:pPr>
                      <a:r>
                        <a:rPr lang="en-US" sz="2000" b="0" dirty="0" smtClean="0">
                          <a:solidFill>
                            <a:schemeClr val="tx1"/>
                          </a:solidFill>
                          <a:latin typeface="Arial" panose="020B0604020202020204" pitchFamily="34" charset="0"/>
                          <a:cs typeface="Arial" panose="020B0604020202020204" pitchFamily="34" charset="0"/>
                        </a:rPr>
                        <a:t>e.g. 2.4% is only a small decrease/this is an average figure therefore may affect MUFC less than other clubs.</a:t>
                      </a:r>
                    </a:p>
                    <a:p>
                      <a:pPr algn="l">
                        <a:spcAft>
                          <a:spcPts val="600"/>
                        </a:spcAft>
                      </a:pPr>
                      <a:r>
                        <a:rPr lang="en-US" sz="2000" b="0" dirty="0" smtClean="0">
                          <a:solidFill>
                            <a:schemeClr val="tx1"/>
                          </a:solidFill>
                          <a:latin typeface="Arial" panose="020B0604020202020204" pitchFamily="34" charset="0"/>
                          <a:cs typeface="Arial" panose="020B0604020202020204" pitchFamily="34" charset="0"/>
                        </a:rPr>
                        <a:t>e.g. impact on revenue will depend upon PED, inelastic demand will decrease revenue whereas price elastic demand will increase revenue.</a:t>
                      </a:r>
                      <a:endParaRPr lang="en-GB" sz="20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bl>
          </a:graphicData>
        </a:graphic>
      </p:graphicFrame>
      <p:sp>
        <p:nvSpPr>
          <p:cNvPr id="5" name="TextBox 4">
            <a:hlinkClick r:id="rId3" action="ppaction://hlinkfile"/>
          </p:cNvPr>
          <p:cNvSpPr txBox="1"/>
          <p:nvPr/>
        </p:nvSpPr>
        <p:spPr>
          <a:xfrm>
            <a:off x="8388424" y="2924944"/>
            <a:ext cx="432048" cy="769441"/>
          </a:xfrm>
          <a:prstGeom prst="rect">
            <a:avLst/>
          </a:prstGeom>
          <a:noFill/>
        </p:spPr>
        <p:txBody>
          <a:bodyPr wrap="square" rtlCol="0">
            <a:spAutoFit/>
          </a:bodyPr>
          <a:lstStyle/>
          <a:p>
            <a:pPr fontAlgn="base">
              <a:spcBef>
                <a:spcPct val="0"/>
              </a:spcBef>
              <a:spcAft>
                <a:spcPct val="0"/>
              </a:spcAft>
            </a:pPr>
            <a:r>
              <a:rPr lang="en-GB" sz="4400" b="1" dirty="0">
                <a:solidFill>
                  <a:srgbClr val="FF0000"/>
                </a:solidFill>
                <a:latin typeface="Arial" charset="0"/>
              </a:rPr>
              <a:t>?</a:t>
            </a:r>
            <a:endParaRPr lang="en-GB" b="1" dirty="0">
              <a:solidFill>
                <a:srgbClr val="FF0000"/>
              </a:solidFill>
              <a:latin typeface="Arial" charset="0"/>
            </a:endParaRPr>
          </a:p>
        </p:txBody>
      </p:sp>
    </p:spTree>
    <p:extLst>
      <p:ext uri="{BB962C8B-B14F-4D97-AF65-F5344CB8AC3E}">
        <p14:creationId xmlns:p14="http://schemas.microsoft.com/office/powerpoint/2010/main" val="4042593018"/>
      </p:ext>
    </p:extLst>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64791" cy="5453801"/>
          </a:xfrm>
          <a:prstGeom prst="rect">
            <a:avLst/>
          </a:prstGeom>
        </p:spPr>
        <p:txBody>
          <a:bodyPr wrap="square">
            <a:spAutoFit/>
          </a:bodyPr>
          <a:lstStyle/>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1880" dirty="0">
                <a:solidFill>
                  <a:srgbClr val="002060"/>
                </a:solidFill>
                <a:latin typeface="Arial" panose="020B0604020202020204" pitchFamily="34" charset="0"/>
                <a:cs typeface="Arial" panose="020B0604020202020204" pitchFamily="34" charset="0"/>
              </a:rPr>
              <a:t>Tesco was founded in 1919 by Jack </a:t>
            </a:r>
            <a:r>
              <a:rPr lang="en-US" sz="1880" dirty="0" smtClean="0">
                <a:solidFill>
                  <a:srgbClr val="002060"/>
                </a:solidFill>
                <a:latin typeface="Arial" panose="020B0604020202020204" pitchFamily="34" charset="0"/>
                <a:cs typeface="Arial" panose="020B0604020202020204" pitchFamily="34" charset="0"/>
              </a:rPr>
              <a:t>Cohen from </a:t>
            </a:r>
            <a:r>
              <a:rPr lang="en-US" sz="1880" dirty="0">
                <a:solidFill>
                  <a:srgbClr val="002060"/>
                </a:solidFill>
                <a:latin typeface="Arial" panose="020B0604020202020204" pitchFamily="34" charset="0"/>
                <a:cs typeface="Arial" panose="020B0604020202020204" pitchFamily="34" charset="0"/>
              </a:rPr>
              <a:t>a market stall in London’s East End. </a:t>
            </a:r>
            <a:r>
              <a:rPr lang="en-US" sz="1880" dirty="0" smtClean="0">
                <a:solidFill>
                  <a:srgbClr val="002060"/>
                </a:solidFill>
                <a:latin typeface="Arial" panose="020B0604020202020204" pitchFamily="34" charset="0"/>
                <a:cs typeface="Arial" panose="020B0604020202020204" pitchFamily="34" charset="0"/>
              </a:rPr>
              <a:t>We now </a:t>
            </a:r>
            <a:r>
              <a:rPr lang="en-US" sz="1880" dirty="0">
                <a:solidFill>
                  <a:srgbClr val="002060"/>
                </a:solidFill>
                <a:latin typeface="Arial" panose="020B0604020202020204" pitchFamily="34" charset="0"/>
                <a:cs typeface="Arial" panose="020B0604020202020204" pitchFamily="34" charset="0"/>
              </a:rPr>
              <a:t>operate in 12 countries around the </a:t>
            </a:r>
            <a:r>
              <a:rPr lang="en-US" sz="1880" dirty="0" smtClean="0">
                <a:solidFill>
                  <a:srgbClr val="002060"/>
                </a:solidFill>
                <a:latin typeface="Arial" panose="020B0604020202020204" pitchFamily="34" charset="0"/>
                <a:cs typeface="Arial" panose="020B0604020202020204" pitchFamily="34" charset="0"/>
              </a:rPr>
              <a:t>world with </a:t>
            </a:r>
            <a:r>
              <a:rPr lang="en-US" sz="1880" dirty="0">
                <a:solidFill>
                  <a:srgbClr val="002060"/>
                </a:solidFill>
                <a:latin typeface="Arial" panose="020B0604020202020204" pitchFamily="34" charset="0"/>
                <a:cs typeface="Arial" panose="020B0604020202020204" pitchFamily="34" charset="0"/>
              </a:rPr>
              <a:t>over 3,000 stores and over 310,000 employees in the UK. Over 65% of Group sales</a:t>
            </a:r>
          </a:p>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1880" dirty="0">
                <a:solidFill>
                  <a:srgbClr val="002060"/>
                </a:solidFill>
                <a:latin typeface="Arial" panose="020B0604020202020204" pitchFamily="34" charset="0"/>
                <a:cs typeface="Arial" panose="020B0604020202020204" pitchFamily="34" charset="0"/>
              </a:rPr>
              <a:t>and profits come from the UK business, where we are the market leader. We </a:t>
            </a:r>
            <a:r>
              <a:rPr lang="en-US" sz="1880" dirty="0" smtClean="0">
                <a:solidFill>
                  <a:srgbClr val="002060"/>
                </a:solidFill>
                <a:latin typeface="Arial" panose="020B0604020202020204" pitchFamily="34" charset="0"/>
                <a:cs typeface="Arial" panose="020B0604020202020204" pitchFamily="34" charset="0"/>
              </a:rPr>
              <a:t>operate a </a:t>
            </a:r>
            <a:r>
              <a:rPr lang="en-US" sz="1880" dirty="0" err="1">
                <a:solidFill>
                  <a:srgbClr val="002060"/>
                </a:solidFill>
                <a:latin typeface="Arial" panose="020B0604020202020204" pitchFamily="34" charset="0"/>
                <a:cs typeface="Arial" panose="020B0604020202020204" pitchFamily="34" charset="0"/>
              </a:rPr>
              <a:t>decentralised</a:t>
            </a:r>
            <a:r>
              <a:rPr lang="en-US" sz="1880" dirty="0">
                <a:solidFill>
                  <a:srgbClr val="002060"/>
                </a:solidFill>
                <a:latin typeface="Arial" panose="020B0604020202020204" pitchFamily="34" charset="0"/>
                <a:cs typeface="Arial" panose="020B0604020202020204" pitchFamily="34" charset="0"/>
              </a:rPr>
              <a:t> structure with only six management levels between the CEO and </a:t>
            </a:r>
            <a:r>
              <a:rPr lang="en-US" sz="1880" dirty="0" smtClean="0">
                <a:solidFill>
                  <a:srgbClr val="002060"/>
                </a:solidFill>
                <a:latin typeface="Arial" panose="020B0604020202020204" pitchFamily="34" charset="0"/>
                <a:cs typeface="Arial" panose="020B0604020202020204" pitchFamily="34" charset="0"/>
              </a:rPr>
              <a:t>a checkout </a:t>
            </a:r>
            <a:r>
              <a:rPr lang="en-US" sz="1880" dirty="0">
                <a:solidFill>
                  <a:srgbClr val="002060"/>
                </a:solidFill>
                <a:latin typeface="Arial" panose="020B0604020202020204" pitchFamily="34" charset="0"/>
                <a:cs typeface="Arial" panose="020B0604020202020204" pitchFamily="34" charset="0"/>
              </a:rPr>
              <a:t>assistant.</a:t>
            </a:r>
          </a:p>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1880" dirty="0">
                <a:solidFill>
                  <a:srgbClr val="002060"/>
                </a:solidFill>
                <a:latin typeface="Arial" panose="020B0604020202020204" pitchFamily="34" charset="0"/>
                <a:cs typeface="Arial" panose="020B0604020202020204" pitchFamily="34" charset="0"/>
              </a:rPr>
              <a:t>We pioneered grocery home shopping in </a:t>
            </a:r>
            <a:r>
              <a:rPr lang="en-US" sz="1880" dirty="0" smtClean="0">
                <a:solidFill>
                  <a:srgbClr val="002060"/>
                </a:solidFill>
                <a:latin typeface="Arial" panose="020B0604020202020204" pitchFamily="34" charset="0"/>
                <a:cs typeface="Arial" panose="020B0604020202020204" pitchFamily="34" charset="0"/>
              </a:rPr>
              <a:t>1997 and </a:t>
            </a:r>
            <a:r>
              <a:rPr lang="en-US" sz="1880" dirty="0">
                <a:solidFill>
                  <a:srgbClr val="002060"/>
                </a:solidFill>
                <a:latin typeface="Arial" panose="020B0604020202020204" pitchFamily="34" charset="0"/>
                <a:cs typeface="Arial" panose="020B0604020202020204" pitchFamily="34" charset="0"/>
              </a:rPr>
              <a:t>have grown to be the world’s largest </a:t>
            </a:r>
            <a:r>
              <a:rPr lang="en-US" sz="1880" dirty="0" smtClean="0">
                <a:solidFill>
                  <a:srgbClr val="002060"/>
                </a:solidFill>
                <a:latin typeface="Arial" panose="020B0604020202020204" pitchFamily="34" charset="0"/>
                <a:cs typeface="Arial" panose="020B0604020202020204" pitchFamily="34" charset="0"/>
              </a:rPr>
              <a:t>and most </a:t>
            </a:r>
            <a:r>
              <a:rPr lang="en-US" sz="1880" dirty="0">
                <a:solidFill>
                  <a:srgbClr val="002060"/>
                </a:solidFill>
                <a:latin typeface="Arial" panose="020B0604020202020204" pitchFamily="34" charset="0"/>
                <a:cs typeface="Arial" panose="020B0604020202020204" pitchFamily="34" charset="0"/>
              </a:rPr>
              <a:t>profitable online grocery retailer, with </a:t>
            </a:r>
            <a:r>
              <a:rPr lang="en-US" sz="1880" dirty="0" smtClean="0">
                <a:solidFill>
                  <a:srgbClr val="002060"/>
                </a:solidFill>
                <a:latin typeface="Arial" panose="020B0604020202020204" pitchFamily="34" charset="0"/>
                <a:cs typeface="Arial" panose="020B0604020202020204" pitchFamily="34" charset="0"/>
              </a:rPr>
              <a:t>sales of </a:t>
            </a:r>
            <a:r>
              <a:rPr lang="en-US" sz="1880" dirty="0">
                <a:solidFill>
                  <a:srgbClr val="002060"/>
                </a:solidFill>
                <a:latin typeface="Arial" panose="020B0604020202020204" pitchFamily="34" charset="0"/>
                <a:cs typeface="Arial" panose="020B0604020202020204" pitchFamily="34" charset="0"/>
              </a:rPr>
              <a:t>well over £2bn. We also have a small </a:t>
            </a:r>
            <a:r>
              <a:rPr lang="en-US" sz="1880" dirty="0" smtClean="0">
                <a:solidFill>
                  <a:srgbClr val="002060"/>
                </a:solidFill>
                <a:latin typeface="Arial" panose="020B0604020202020204" pitchFamily="34" charset="0"/>
                <a:cs typeface="Arial" panose="020B0604020202020204" pitchFamily="34" charset="0"/>
              </a:rPr>
              <a:t>number of </a:t>
            </a:r>
            <a:r>
              <a:rPr lang="en-US" sz="1880" dirty="0">
                <a:solidFill>
                  <a:srgbClr val="002060"/>
                </a:solidFill>
                <a:latin typeface="Arial" panose="020B0604020202020204" pitchFamily="34" charset="0"/>
                <a:cs typeface="Arial" panose="020B0604020202020204" pitchFamily="34" charset="0"/>
              </a:rPr>
              <a:t>specialised dotcom-only stores and </a:t>
            </a:r>
            <a:r>
              <a:rPr lang="en-US" sz="1880" dirty="0" smtClean="0">
                <a:solidFill>
                  <a:srgbClr val="002060"/>
                </a:solidFill>
                <a:latin typeface="Arial" panose="020B0604020202020204" pitchFamily="34" charset="0"/>
                <a:cs typeface="Arial" panose="020B0604020202020204" pitchFamily="34" charset="0"/>
              </a:rPr>
              <a:t>over 150 </a:t>
            </a:r>
            <a:r>
              <a:rPr lang="en-US" sz="1880" dirty="0">
                <a:solidFill>
                  <a:srgbClr val="002060"/>
                </a:solidFill>
                <a:latin typeface="Arial" panose="020B0604020202020204" pitchFamily="34" charset="0"/>
                <a:cs typeface="Arial" panose="020B0604020202020204" pitchFamily="34" charset="0"/>
              </a:rPr>
              <a:t>Grocery Drive-</a:t>
            </a:r>
            <a:r>
              <a:rPr lang="en-US" sz="1880" dirty="0" err="1">
                <a:solidFill>
                  <a:srgbClr val="002060"/>
                </a:solidFill>
                <a:latin typeface="Arial" panose="020B0604020202020204" pitchFamily="34" charset="0"/>
                <a:cs typeface="Arial" panose="020B0604020202020204" pitchFamily="34" charset="0"/>
              </a:rPr>
              <a:t>throughs</a:t>
            </a:r>
            <a:r>
              <a:rPr lang="en-US" sz="1880" dirty="0">
                <a:solidFill>
                  <a:srgbClr val="002060"/>
                </a:solidFill>
                <a:latin typeface="Arial" panose="020B0604020202020204" pitchFamily="34" charset="0"/>
                <a:cs typeface="Arial" panose="020B0604020202020204" pitchFamily="34" charset="0"/>
              </a:rPr>
              <a:t>, which allow us </a:t>
            </a:r>
            <a:r>
              <a:rPr lang="en-US" sz="1880" dirty="0" smtClean="0">
                <a:solidFill>
                  <a:srgbClr val="002060"/>
                </a:solidFill>
                <a:latin typeface="Arial" panose="020B0604020202020204" pitchFamily="34" charset="0"/>
                <a:cs typeface="Arial" panose="020B0604020202020204" pitchFamily="34" charset="0"/>
              </a:rPr>
              <a:t>to respond </a:t>
            </a:r>
            <a:r>
              <a:rPr lang="en-US" sz="1880" dirty="0">
                <a:solidFill>
                  <a:srgbClr val="002060"/>
                </a:solidFill>
                <a:latin typeface="Arial" panose="020B0604020202020204" pitchFamily="34" charset="0"/>
                <a:cs typeface="Arial" panose="020B0604020202020204" pitchFamily="34" charset="0"/>
              </a:rPr>
              <a:t>to high customer demand. Our </a:t>
            </a:r>
            <a:r>
              <a:rPr lang="en-US" sz="1880" dirty="0" smtClean="0">
                <a:solidFill>
                  <a:srgbClr val="002060"/>
                </a:solidFill>
                <a:latin typeface="Arial" panose="020B0604020202020204" pitchFamily="34" charset="0"/>
                <a:cs typeface="Arial" panose="020B0604020202020204" pitchFamily="34" charset="0"/>
              </a:rPr>
              <a:t>popular Click </a:t>
            </a:r>
            <a:r>
              <a:rPr lang="en-US" sz="1880" dirty="0">
                <a:solidFill>
                  <a:srgbClr val="002060"/>
                </a:solidFill>
                <a:latin typeface="Arial" panose="020B0604020202020204" pitchFamily="34" charset="0"/>
                <a:cs typeface="Arial" panose="020B0604020202020204" pitchFamily="34" charset="0"/>
              </a:rPr>
              <a:t>&amp; Collect service can be used for </a:t>
            </a:r>
            <a:r>
              <a:rPr lang="en-US" sz="1880" dirty="0" smtClean="0">
                <a:solidFill>
                  <a:srgbClr val="002060"/>
                </a:solidFill>
                <a:latin typeface="Arial" panose="020B0604020202020204" pitchFamily="34" charset="0"/>
                <a:cs typeface="Arial" panose="020B0604020202020204" pitchFamily="34" charset="0"/>
              </a:rPr>
              <a:t>general merchandise </a:t>
            </a:r>
            <a:r>
              <a:rPr lang="en-US" sz="1880" dirty="0">
                <a:solidFill>
                  <a:srgbClr val="002060"/>
                </a:solidFill>
                <a:latin typeface="Arial" panose="020B0604020202020204" pitchFamily="34" charset="0"/>
                <a:cs typeface="Arial" panose="020B0604020202020204" pitchFamily="34" charset="0"/>
              </a:rPr>
              <a:t>and is just one of many </a:t>
            </a:r>
            <a:r>
              <a:rPr lang="en-US" sz="1880" dirty="0" smtClean="0">
                <a:solidFill>
                  <a:srgbClr val="002060"/>
                </a:solidFill>
                <a:latin typeface="Arial" panose="020B0604020202020204" pitchFamily="34" charset="0"/>
                <a:cs typeface="Arial" panose="020B0604020202020204" pitchFamily="34" charset="0"/>
              </a:rPr>
              <a:t>distribution methods </a:t>
            </a:r>
            <a:r>
              <a:rPr lang="en-US" sz="1880" dirty="0">
                <a:solidFill>
                  <a:srgbClr val="002060"/>
                </a:solidFill>
                <a:latin typeface="Arial" panose="020B0604020202020204" pitchFamily="34" charset="0"/>
                <a:cs typeface="Arial" panose="020B0604020202020204" pitchFamily="34" charset="0"/>
              </a:rPr>
              <a:t>on offer to customers.</a:t>
            </a:r>
          </a:p>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1880" dirty="0">
                <a:solidFill>
                  <a:srgbClr val="002060"/>
                </a:solidFill>
                <a:latin typeface="Arial" panose="020B0604020202020204" pitchFamily="34" charset="0"/>
                <a:cs typeface="Arial" panose="020B0604020202020204" pitchFamily="34" charset="0"/>
              </a:rPr>
              <a:t>We’re not just a grocery store – we offer our </a:t>
            </a:r>
            <a:r>
              <a:rPr lang="en-US" sz="1880" dirty="0" smtClean="0">
                <a:solidFill>
                  <a:srgbClr val="002060"/>
                </a:solidFill>
                <a:latin typeface="Arial" panose="020B0604020202020204" pitchFamily="34" charset="0"/>
                <a:cs typeface="Arial" panose="020B0604020202020204" pitchFamily="34" charset="0"/>
              </a:rPr>
              <a:t/>
            </a:r>
            <a:br>
              <a:rPr lang="en-US" sz="1880" dirty="0" smtClean="0">
                <a:solidFill>
                  <a:srgbClr val="002060"/>
                </a:solidFill>
                <a:latin typeface="Arial" panose="020B0604020202020204" pitchFamily="34" charset="0"/>
                <a:cs typeface="Arial" panose="020B0604020202020204" pitchFamily="34" charset="0"/>
              </a:rPr>
            </a:br>
            <a:r>
              <a:rPr lang="en-US" sz="1880" dirty="0" smtClean="0">
                <a:solidFill>
                  <a:srgbClr val="002060"/>
                </a:solidFill>
                <a:latin typeface="Arial" panose="020B0604020202020204" pitchFamily="34" charset="0"/>
                <a:cs typeface="Arial" panose="020B0604020202020204" pitchFamily="34" charset="0"/>
              </a:rPr>
              <a:t>customers </a:t>
            </a:r>
            <a:r>
              <a:rPr lang="en-US" sz="1880" dirty="0">
                <a:solidFill>
                  <a:srgbClr val="002060"/>
                </a:solidFill>
                <a:latin typeface="Arial" panose="020B0604020202020204" pitchFamily="34" charset="0"/>
                <a:cs typeface="Arial" panose="020B0604020202020204" pitchFamily="34" charset="0"/>
              </a:rPr>
              <a:t>a range of products and </a:t>
            </a:r>
            <a:r>
              <a:rPr lang="en-US" sz="1880" dirty="0" smtClean="0">
                <a:solidFill>
                  <a:srgbClr val="002060"/>
                </a:solidFill>
                <a:latin typeface="Arial" panose="020B0604020202020204" pitchFamily="34" charset="0"/>
                <a:cs typeface="Arial" panose="020B0604020202020204" pitchFamily="34" charset="0"/>
              </a:rPr>
              <a:t>services to </a:t>
            </a:r>
            <a:r>
              <a:rPr lang="en-US" sz="1880" dirty="0">
                <a:solidFill>
                  <a:srgbClr val="002060"/>
                </a:solidFill>
                <a:latin typeface="Arial" panose="020B0604020202020204" pitchFamily="34" charset="0"/>
                <a:cs typeface="Arial" panose="020B0604020202020204" pitchFamily="34" charset="0"/>
              </a:rPr>
              <a:t>suit </a:t>
            </a:r>
            <a:r>
              <a:rPr lang="en-US" sz="1880" dirty="0" smtClean="0">
                <a:solidFill>
                  <a:srgbClr val="002060"/>
                </a:solidFill>
                <a:latin typeface="Arial" panose="020B0604020202020204" pitchFamily="34" charset="0"/>
                <a:cs typeface="Arial" panose="020B0604020202020204" pitchFamily="34" charset="0"/>
              </a:rPr>
              <a:t/>
            </a:r>
            <a:br>
              <a:rPr lang="en-US" sz="1880" dirty="0" smtClean="0">
                <a:solidFill>
                  <a:srgbClr val="002060"/>
                </a:solidFill>
                <a:latin typeface="Arial" panose="020B0604020202020204" pitchFamily="34" charset="0"/>
                <a:cs typeface="Arial" panose="020B0604020202020204" pitchFamily="34" charset="0"/>
              </a:rPr>
            </a:br>
            <a:r>
              <a:rPr lang="en-US" sz="1880" dirty="0" smtClean="0">
                <a:solidFill>
                  <a:srgbClr val="002060"/>
                </a:solidFill>
                <a:latin typeface="Arial" panose="020B0604020202020204" pitchFamily="34" charset="0"/>
                <a:cs typeface="Arial" panose="020B0604020202020204" pitchFamily="34" charset="0"/>
              </a:rPr>
              <a:t>their </a:t>
            </a:r>
            <a:r>
              <a:rPr lang="en-US" sz="1880" dirty="0">
                <a:solidFill>
                  <a:srgbClr val="002060"/>
                </a:solidFill>
                <a:latin typeface="Arial" panose="020B0604020202020204" pitchFamily="34" charset="0"/>
                <a:cs typeface="Arial" panose="020B0604020202020204" pitchFamily="34" charset="0"/>
              </a:rPr>
              <a:t>needs. From Tesco Bank to Tesco Mobile to </a:t>
            </a:r>
            <a:r>
              <a:rPr lang="en-US" sz="1880" dirty="0" smtClean="0">
                <a:solidFill>
                  <a:srgbClr val="002060"/>
                </a:solidFill>
                <a:latin typeface="Arial" panose="020B0604020202020204" pitchFamily="34" charset="0"/>
                <a:cs typeface="Arial" panose="020B0604020202020204" pitchFamily="34" charset="0"/>
              </a:rPr>
              <a:t/>
            </a:r>
            <a:br>
              <a:rPr lang="en-US" sz="1880" dirty="0" smtClean="0">
                <a:solidFill>
                  <a:srgbClr val="002060"/>
                </a:solidFill>
                <a:latin typeface="Arial" panose="020B0604020202020204" pitchFamily="34" charset="0"/>
                <a:cs typeface="Arial" panose="020B0604020202020204" pitchFamily="34" charset="0"/>
              </a:rPr>
            </a:br>
            <a:r>
              <a:rPr lang="en-US" sz="1880" dirty="0" smtClean="0">
                <a:solidFill>
                  <a:srgbClr val="002060"/>
                </a:solidFill>
                <a:latin typeface="Arial" panose="020B0604020202020204" pitchFamily="34" charset="0"/>
                <a:cs typeface="Arial" panose="020B0604020202020204" pitchFamily="34" charset="0"/>
              </a:rPr>
              <a:t>our new </a:t>
            </a:r>
            <a:r>
              <a:rPr lang="en-US" sz="1880" dirty="0" err="1">
                <a:solidFill>
                  <a:srgbClr val="002060"/>
                </a:solidFill>
                <a:latin typeface="Arial" panose="020B0604020202020204" pitchFamily="34" charset="0"/>
                <a:cs typeface="Arial" panose="020B0604020202020204" pitchFamily="34" charset="0"/>
              </a:rPr>
              <a:t>Blinkbox</a:t>
            </a:r>
            <a:r>
              <a:rPr lang="en-US" sz="1880" dirty="0">
                <a:solidFill>
                  <a:srgbClr val="002060"/>
                </a:solidFill>
                <a:latin typeface="Arial" panose="020B0604020202020204" pitchFamily="34" charset="0"/>
                <a:cs typeface="Arial" panose="020B0604020202020204" pitchFamily="34" charset="0"/>
              </a:rPr>
              <a:t> </a:t>
            </a:r>
            <a:r>
              <a:rPr lang="en-US" sz="1880" dirty="0" smtClean="0">
                <a:solidFill>
                  <a:srgbClr val="002060"/>
                </a:solidFill>
                <a:latin typeface="Arial" panose="020B0604020202020204" pitchFamily="34" charset="0"/>
                <a:cs typeface="Arial" panose="020B0604020202020204" pitchFamily="34" charset="0"/>
              </a:rPr>
              <a:t>video-on-demand service</a:t>
            </a:r>
            <a:r>
              <a:rPr lang="en-US" sz="1880" dirty="0">
                <a:solidFill>
                  <a:srgbClr val="002060"/>
                </a:solidFill>
                <a:latin typeface="Arial" panose="020B0604020202020204" pitchFamily="34" charset="0"/>
                <a:cs typeface="Arial" panose="020B0604020202020204" pitchFamily="34" charset="0"/>
              </a:rPr>
              <a:t>, we’ve </a:t>
            </a:r>
            <a:r>
              <a:rPr lang="en-US" sz="1880" dirty="0" smtClean="0">
                <a:solidFill>
                  <a:srgbClr val="002060"/>
                </a:solidFill>
                <a:latin typeface="Arial" panose="020B0604020202020204" pitchFamily="34" charset="0"/>
                <a:cs typeface="Arial" panose="020B0604020202020204" pitchFamily="34" charset="0"/>
              </a:rPr>
              <a:t/>
            </a:r>
            <a:br>
              <a:rPr lang="en-US" sz="1880" dirty="0" smtClean="0">
                <a:solidFill>
                  <a:srgbClr val="002060"/>
                </a:solidFill>
                <a:latin typeface="Arial" panose="020B0604020202020204" pitchFamily="34" charset="0"/>
                <a:cs typeface="Arial" panose="020B0604020202020204" pitchFamily="34" charset="0"/>
              </a:rPr>
            </a:br>
            <a:r>
              <a:rPr lang="en-US" sz="1880" dirty="0" smtClean="0">
                <a:solidFill>
                  <a:srgbClr val="002060"/>
                </a:solidFill>
                <a:latin typeface="Arial" panose="020B0604020202020204" pitchFamily="34" charset="0"/>
                <a:cs typeface="Arial" panose="020B0604020202020204" pitchFamily="34" charset="0"/>
              </a:rPr>
              <a:t>got</a:t>
            </a:r>
            <a:r>
              <a:rPr lang="en-US" sz="1880" dirty="0">
                <a:solidFill>
                  <a:srgbClr val="002060"/>
                </a:solidFill>
                <a:latin typeface="Arial" panose="020B0604020202020204" pitchFamily="34" charset="0"/>
                <a:cs typeface="Arial" panose="020B0604020202020204" pitchFamily="34" charset="0"/>
              </a:rPr>
              <a:t> </a:t>
            </a:r>
            <a:r>
              <a:rPr lang="en-US" sz="1880" dirty="0" smtClean="0">
                <a:solidFill>
                  <a:srgbClr val="002060"/>
                </a:solidFill>
                <a:latin typeface="Arial" panose="020B0604020202020204" pitchFamily="34" charset="0"/>
                <a:cs typeface="Arial" panose="020B0604020202020204" pitchFamily="34" charset="0"/>
              </a:rPr>
              <a:t>more </a:t>
            </a:r>
            <a:r>
              <a:rPr lang="en-US" sz="1880" dirty="0">
                <a:solidFill>
                  <a:srgbClr val="002060"/>
                </a:solidFill>
                <a:latin typeface="Arial" panose="020B0604020202020204" pitchFamily="34" charset="0"/>
                <a:cs typeface="Arial" panose="020B0604020202020204" pitchFamily="34" charset="0"/>
              </a:rPr>
              <a:t>than milk and eggs.</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12 – Exam Questions – January 2016</a:t>
            </a:r>
            <a:endParaRPr lang="en-GB" sz="3200" dirty="0"/>
          </a:p>
        </p:txBody>
      </p:sp>
      <p:pic>
        <p:nvPicPr>
          <p:cNvPr id="1026" name="Picture 2" descr="Image result for tescos"/>
          <p:cNvPicPr>
            <a:picLocks noChangeAspect="1" noChangeArrowheads="1"/>
          </p:cNvPicPr>
          <p:nvPr/>
        </p:nvPicPr>
        <p:blipFill rotWithShape="1">
          <a:blip r:embed="rId3">
            <a:extLst>
              <a:ext uri="{28A0092B-C50C-407E-A947-70E740481C1C}">
                <a14:useLocalDpi xmlns:a14="http://schemas.microsoft.com/office/drawing/2010/main" val="0"/>
              </a:ext>
            </a:extLst>
          </a:blip>
          <a:srcRect t="11520" b="12960"/>
          <a:stretch/>
        </p:blipFill>
        <p:spPr bwMode="auto">
          <a:xfrm>
            <a:off x="6099526" y="5071872"/>
            <a:ext cx="2754785" cy="138694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hlinkClick r:id="rId4" action="ppaction://hlinkfile"/>
          </p:cNvPr>
          <p:cNvSpPr txBox="1"/>
          <p:nvPr/>
        </p:nvSpPr>
        <p:spPr>
          <a:xfrm>
            <a:off x="8460432" y="2276872"/>
            <a:ext cx="432048" cy="769441"/>
          </a:xfrm>
          <a:prstGeom prst="rect">
            <a:avLst/>
          </a:prstGeom>
          <a:noFill/>
        </p:spPr>
        <p:txBody>
          <a:bodyPr wrap="square" rtlCol="0">
            <a:spAutoFit/>
          </a:bodyPr>
          <a:lstStyle/>
          <a:p>
            <a:pPr fontAlgn="base">
              <a:spcBef>
                <a:spcPct val="0"/>
              </a:spcBef>
              <a:spcAft>
                <a:spcPct val="0"/>
              </a:spcAft>
            </a:pPr>
            <a:r>
              <a:rPr lang="en-GB" sz="4400" b="1" dirty="0">
                <a:solidFill>
                  <a:srgbClr val="FF0000"/>
                </a:solidFill>
                <a:latin typeface="Arial" charset="0"/>
              </a:rPr>
              <a:t>?</a:t>
            </a:r>
            <a:endParaRPr lang="en-GB" b="1" dirty="0">
              <a:solidFill>
                <a:srgbClr val="FF0000"/>
              </a:solidFill>
              <a:latin typeface="Arial" charset="0"/>
            </a:endParaRPr>
          </a:p>
        </p:txBody>
      </p:sp>
    </p:spTree>
    <p:extLst>
      <p:ext uri="{BB962C8B-B14F-4D97-AF65-F5344CB8AC3E}">
        <p14:creationId xmlns:p14="http://schemas.microsoft.com/office/powerpoint/2010/main" val="2334876665"/>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a:buClr>
                <a:schemeClr val="accent6">
                  <a:lumMod val="50000"/>
                </a:schemeClr>
              </a:buClr>
            </a:pPr>
            <a:r>
              <a:rPr lang="en-US" sz="1700" b="1" dirty="0" smtClean="0"/>
              <a:t>Dos</a:t>
            </a:r>
            <a:endParaRPr lang="en-US" sz="1700" b="1" dirty="0"/>
          </a:p>
          <a:p>
            <a:pPr marL="457200" indent="-457200">
              <a:buClr>
                <a:schemeClr val="accent6">
                  <a:lumMod val="50000"/>
                </a:schemeClr>
              </a:buClr>
              <a:buFont typeface="Wingdings 3" panose="05040102010807070707" pitchFamily="18" charset="2"/>
              <a:buChar char=""/>
            </a:pPr>
            <a:r>
              <a:rPr lang="en-US" sz="1700" dirty="0"/>
              <a:t>Do answer the question</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No credit can be given for good Business Studies knowledge that is not relevant to the question.</a:t>
            </a:r>
          </a:p>
          <a:p>
            <a:pPr marL="457200" indent="-457200">
              <a:buClr>
                <a:schemeClr val="accent6">
                  <a:lumMod val="50000"/>
                </a:schemeClr>
              </a:buClr>
              <a:buFont typeface="Wingdings 3" panose="05040102010807070707" pitchFamily="18" charset="2"/>
              <a:buChar char=""/>
            </a:pPr>
            <a:r>
              <a:rPr lang="en-US" sz="1700" dirty="0"/>
              <a:t>Do use the mark allocation to guide how much you write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Writing more than necessary will not result in extra marks.</a:t>
            </a:r>
          </a:p>
          <a:p>
            <a:pPr marL="457200" indent="-457200">
              <a:buClr>
                <a:schemeClr val="accent6">
                  <a:lumMod val="50000"/>
                </a:schemeClr>
              </a:buClr>
              <a:buFont typeface="Wingdings 3" panose="05040102010807070707" pitchFamily="18" charset="2"/>
              <a:buChar char=""/>
            </a:pPr>
            <a:r>
              <a:rPr lang="en-US" sz="1700" dirty="0"/>
              <a:t>Do use real-life business-based examples in your answers</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These often help illustrate your level of knowledge.</a:t>
            </a:r>
          </a:p>
          <a:p>
            <a:pPr marL="457200" indent="-457200">
              <a:buClr>
                <a:schemeClr val="accent6">
                  <a:lumMod val="50000"/>
                </a:schemeClr>
              </a:buClr>
              <a:buFont typeface="Wingdings 3" panose="05040102010807070707" pitchFamily="18" charset="2"/>
              <a:buChar char=""/>
            </a:pPr>
            <a:r>
              <a:rPr lang="en-US" sz="1700" dirty="0"/>
              <a:t>Do write legibly</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An examiner cannot give marks if the answer cannot be read.</a:t>
            </a:r>
          </a:p>
          <a:p>
            <a:pPr marL="457200" indent="-457200">
              <a:buClr>
                <a:schemeClr val="accent6">
                  <a:lumMod val="50000"/>
                </a:schemeClr>
              </a:buClr>
              <a:buFont typeface="Wingdings 3" panose="05040102010807070707" pitchFamily="18" charset="2"/>
              <a:buChar char=""/>
            </a:pPr>
            <a:r>
              <a:rPr lang="en-US" sz="1700" dirty="0"/>
              <a:t>Do use correct ‘business language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Marks will be lost if you fail to use terms appropriately.</a:t>
            </a:r>
          </a:p>
          <a:p>
            <a:pPr>
              <a:buClr>
                <a:schemeClr val="accent6">
                  <a:lumMod val="50000"/>
                </a:schemeClr>
              </a:buClr>
            </a:pPr>
            <a:r>
              <a:rPr lang="en-US" sz="1700" b="1" dirty="0" smtClean="0"/>
              <a:t>Don'ts</a:t>
            </a:r>
            <a:endParaRPr lang="en-US" sz="1700" b="1" dirty="0"/>
          </a:p>
          <a:p>
            <a:pPr marL="457200" indent="-457200">
              <a:buClr>
                <a:schemeClr val="accent6">
                  <a:lumMod val="50000"/>
                </a:schemeClr>
              </a:buClr>
              <a:buFont typeface="Wingdings 3" panose="05040102010807070707" pitchFamily="18" charset="2"/>
              <a:buChar char=""/>
            </a:pPr>
            <a:r>
              <a:rPr lang="en-US" sz="1700" dirty="0"/>
              <a:t>Don't fill up blank spaces on the exam paper</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If you write too much on one question, you may run out of time to answer some of the others.</a:t>
            </a:r>
          </a:p>
          <a:p>
            <a:pPr marL="457200" indent="-457200">
              <a:buClr>
                <a:schemeClr val="accent6">
                  <a:lumMod val="50000"/>
                </a:schemeClr>
              </a:buClr>
              <a:buFont typeface="Wingdings 3" panose="05040102010807070707" pitchFamily="18" charset="2"/>
              <a:buChar char=""/>
            </a:pPr>
            <a:r>
              <a:rPr lang="en-US" sz="1700" dirty="0"/>
              <a:t>Don't contradict yourself</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Present reasoned arguments for and against.</a:t>
            </a:r>
          </a:p>
          <a:p>
            <a:pPr marL="457200" indent="-457200">
              <a:buClr>
                <a:schemeClr val="accent6">
                  <a:lumMod val="50000"/>
                </a:schemeClr>
              </a:buClr>
              <a:buFont typeface="Wingdings 3" panose="05040102010807070707" pitchFamily="18" charset="2"/>
              <a:buChar char=""/>
            </a:pPr>
            <a:r>
              <a:rPr lang="en-US" sz="1700" dirty="0"/>
              <a:t>Don't spend too much time on a part that you find difficult</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Exam time is limited, and you can always return to the difficult part if you have enough time at the end of the exam.</a:t>
            </a:r>
          </a:p>
        </p:txBody>
      </p:sp>
      <p:sp>
        <p:nvSpPr>
          <p:cNvPr id="7"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017313815"/>
      </p:ext>
    </p:extLst>
  </p:cSld>
  <p:clrMapOvr>
    <a:masterClrMapping/>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tesco charity trus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91712" y="4868588"/>
            <a:ext cx="5043152" cy="174661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65135" y="1091783"/>
            <a:ext cx="8564791" cy="5119350"/>
          </a:xfrm>
          <a:prstGeom prst="rect">
            <a:avLst/>
          </a:prstGeom>
        </p:spPr>
        <p:txBody>
          <a:bodyPr wrap="square">
            <a:spAutoFit/>
          </a:bodyPr>
          <a:lstStyle/>
          <a:p>
            <a:pPr>
              <a:spcAft>
                <a:spcPts val="400"/>
              </a:spcAft>
              <a:buClr>
                <a:schemeClr val="accent6">
                  <a:lumMod val="50000"/>
                </a:schemeClr>
              </a:buClr>
              <a:tabLst>
                <a:tab pos="8345488" algn="r"/>
              </a:tabLst>
            </a:pPr>
            <a:r>
              <a:rPr lang="en-US" sz="2000" b="1" dirty="0">
                <a:solidFill>
                  <a:srgbClr val="002060"/>
                </a:solidFill>
                <a:latin typeface="Arial" panose="020B0604020202020204" pitchFamily="34" charset="0"/>
                <a:cs typeface="Arial" panose="020B0604020202020204" pitchFamily="34" charset="0"/>
              </a:rPr>
              <a:t>Evidence B: Tesco Charity Trust</a:t>
            </a:r>
          </a:p>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2000" dirty="0">
                <a:solidFill>
                  <a:srgbClr val="002060"/>
                </a:solidFill>
                <a:latin typeface="Arial" panose="020B0604020202020204" pitchFamily="34" charset="0"/>
                <a:cs typeface="Arial" panose="020B0604020202020204" pitchFamily="34" charset="0"/>
              </a:rPr>
              <a:t>The Tesco Charity Trust was set up in 1987 to support both national and local </a:t>
            </a:r>
            <a:r>
              <a:rPr lang="en-US" sz="2000" dirty="0" smtClean="0">
                <a:solidFill>
                  <a:srgbClr val="002060"/>
                </a:solidFill>
                <a:latin typeface="Arial" panose="020B0604020202020204" pitchFamily="34" charset="0"/>
                <a:cs typeface="Arial" panose="020B0604020202020204" pitchFamily="34" charset="0"/>
              </a:rPr>
              <a:t>community charities</a:t>
            </a:r>
            <a:r>
              <a:rPr lang="en-US" sz="2000" dirty="0">
                <a:solidFill>
                  <a:srgbClr val="002060"/>
                </a:solidFill>
                <a:latin typeface="Arial" panose="020B0604020202020204" pitchFamily="34" charset="0"/>
                <a:cs typeface="Arial" panose="020B0604020202020204" pitchFamily="34" charset="0"/>
              </a:rPr>
              <a:t>, and to add a 20% top up to staff fundraising. In the year ending </a:t>
            </a:r>
            <a:r>
              <a:rPr lang="en-US" sz="2000" dirty="0" smtClean="0">
                <a:solidFill>
                  <a:srgbClr val="002060"/>
                </a:solidFill>
                <a:latin typeface="Arial" panose="020B0604020202020204" pitchFamily="34" charset="0"/>
                <a:cs typeface="Arial" panose="020B0604020202020204" pitchFamily="34" charset="0"/>
              </a:rPr>
              <a:t>February 2013</a:t>
            </a:r>
            <a:r>
              <a:rPr lang="en-US" sz="2000" dirty="0">
                <a:solidFill>
                  <a:srgbClr val="002060"/>
                </a:solidFill>
                <a:latin typeface="Arial" panose="020B0604020202020204" pitchFamily="34" charset="0"/>
                <a:cs typeface="Arial" panose="020B0604020202020204" pitchFamily="34" charset="0"/>
              </a:rPr>
              <a:t>, the Tesco Charity Trust made cash donations of over £2m to local, national </a:t>
            </a:r>
            <a:r>
              <a:rPr lang="en-US" sz="2000" dirty="0" smtClean="0">
                <a:solidFill>
                  <a:srgbClr val="002060"/>
                </a:solidFill>
                <a:latin typeface="Arial" panose="020B0604020202020204" pitchFamily="34" charset="0"/>
                <a:cs typeface="Arial" panose="020B0604020202020204" pitchFamily="34" charset="0"/>
              </a:rPr>
              <a:t>and international </a:t>
            </a:r>
            <a:r>
              <a:rPr lang="en-US" sz="2000" dirty="0">
                <a:solidFill>
                  <a:srgbClr val="002060"/>
                </a:solidFill>
                <a:latin typeface="Arial" panose="020B0604020202020204" pitchFamily="34" charset="0"/>
                <a:cs typeface="Arial" panose="020B0604020202020204" pitchFamily="34" charset="0"/>
              </a:rPr>
              <a:t>charities and supports UK charities such as Cancer Research UK’s Race </a:t>
            </a:r>
            <a:r>
              <a:rPr lang="en-US" sz="2000" dirty="0" smtClean="0">
                <a:solidFill>
                  <a:srgbClr val="002060"/>
                </a:solidFill>
                <a:latin typeface="Arial" panose="020B0604020202020204" pitchFamily="34" charset="0"/>
                <a:cs typeface="Arial" panose="020B0604020202020204" pitchFamily="34" charset="0"/>
              </a:rPr>
              <a:t>for Life </a:t>
            </a:r>
            <a:r>
              <a:rPr lang="en-US" sz="2000" dirty="0">
                <a:solidFill>
                  <a:srgbClr val="002060"/>
                </a:solidFill>
                <a:latin typeface="Arial" panose="020B0604020202020204" pitchFamily="34" charset="0"/>
                <a:cs typeface="Arial" panose="020B0604020202020204" pitchFamily="34" charset="0"/>
              </a:rPr>
              <a:t>and Diabetes UK. Each year, we set a target for donating at least 1% of pre-tax </a:t>
            </a:r>
            <a:r>
              <a:rPr lang="en-US" sz="2000" dirty="0" smtClean="0">
                <a:solidFill>
                  <a:srgbClr val="002060"/>
                </a:solidFill>
                <a:latin typeface="Arial" panose="020B0604020202020204" pitchFamily="34" charset="0"/>
                <a:cs typeface="Arial" panose="020B0604020202020204" pitchFamily="34" charset="0"/>
              </a:rPr>
              <a:t>profit to </a:t>
            </a:r>
            <a:r>
              <a:rPr lang="en-US" sz="2000" dirty="0">
                <a:solidFill>
                  <a:srgbClr val="002060"/>
                </a:solidFill>
                <a:latin typeface="Arial" panose="020B0604020202020204" pitchFamily="34" charset="0"/>
                <a:cs typeface="Arial" panose="020B0604020202020204" pitchFamily="34" charset="0"/>
              </a:rPr>
              <a:t>charity.</a:t>
            </a:r>
          </a:p>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2000" dirty="0">
                <a:solidFill>
                  <a:srgbClr val="002060"/>
                </a:solidFill>
                <a:latin typeface="Arial" panose="020B0604020202020204" pitchFamily="34" charset="0"/>
                <a:cs typeface="Arial" panose="020B0604020202020204" pitchFamily="34" charset="0"/>
              </a:rPr>
              <a:t>We also support communities through our products. Every year our clothing brand, </a:t>
            </a:r>
            <a:r>
              <a:rPr lang="en-US" sz="2000" dirty="0" smtClean="0">
                <a:solidFill>
                  <a:srgbClr val="002060"/>
                </a:solidFill>
                <a:latin typeface="Arial" panose="020B0604020202020204" pitchFamily="34" charset="0"/>
                <a:cs typeface="Arial" panose="020B0604020202020204" pitchFamily="34" charset="0"/>
              </a:rPr>
              <a:t>F&amp;F, offers </a:t>
            </a:r>
            <a:r>
              <a:rPr lang="en-US" sz="2000" dirty="0">
                <a:solidFill>
                  <a:srgbClr val="002060"/>
                </a:solidFill>
                <a:latin typeface="Arial" panose="020B0604020202020204" pitchFamily="34" charset="0"/>
                <a:cs typeface="Arial" panose="020B0604020202020204" pitchFamily="34" charset="0"/>
              </a:rPr>
              <a:t>a range of school uniforms as part of the ‘Buy One, Give One’ </a:t>
            </a:r>
            <a:r>
              <a:rPr lang="en-US" sz="2000" dirty="0" smtClean="0">
                <a:solidFill>
                  <a:srgbClr val="002060"/>
                </a:solidFill>
                <a:latin typeface="Arial" panose="020B0604020202020204" pitchFamily="34" charset="0"/>
                <a:cs typeface="Arial" panose="020B0604020202020204" pitchFamily="34" charset="0"/>
              </a:rPr>
              <a:t>program. </a:t>
            </a:r>
            <a:r>
              <a:rPr lang="en-US" sz="2000" dirty="0">
                <a:solidFill>
                  <a:srgbClr val="002060"/>
                </a:solidFill>
                <a:latin typeface="Arial" panose="020B0604020202020204" pitchFamily="34" charset="0"/>
                <a:cs typeface="Arial" panose="020B0604020202020204" pitchFamily="34" charset="0"/>
              </a:rPr>
              <a:t>When </a:t>
            </a:r>
            <a:r>
              <a:rPr lang="en-US" sz="2000" dirty="0" smtClean="0">
                <a:solidFill>
                  <a:srgbClr val="002060"/>
                </a:solidFill>
                <a:latin typeface="Arial" panose="020B0604020202020204" pitchFamily="34" charset="0"/>
                <a:cs typeface="Arial" panose="020B0604020202020204" pitchFamily="34" charset="0"/>
              </a:rPr>
              <a:t>a Tesco </a:t>
            </a:r>
            <a:r>
              <a:rPr lang="en-US" sz="2000" dirty="0">
                <a:solidFill>
                  <a:srgbClr val="002060"/>
                </a:solidFill>
                <a:latin typeface="Arial" panose="020B0604020202020204" pitchFamily="34" charset="0"/>
                <a:cs typeface="Arial" panose="020B0604020202020204" pitchFamily="34" charset="0"/>
              </a:rPr>
              <a:t>customer buys one product from the range, F&amp;F donates an entire school </a:t>
            </a:r>
            <a:r>
              <a:rPr lang="en-US" sz="2000" dirty="0" smtClean="0">
                <a:solidFill>
                  <a:srgbClr val="002060"/>
                </a:solidFill>
                <a:latin typeface="Arial" panose="020B0604020202020204" pitchFamily="34" charset="0"/>
                <a:cs typeface="Arial" panose="020B0604020202020204" pitchFamily="34" charset="0"/>
              </a:rPr>
              <a:t>uniform to </a:t>
            </a:r>
            <a:r>
              <a:rPr lang="en-US" sz="2000" dirty="0">
                <a:solidFill>
                  <a:srgbClr val="002060"/>
                </a:solidFill>
                <a:latin typeface="Arial" panose="020B0604020202020204" pitchFamily="34" charset="0"/>
                <a:cs typeface="Arial" panose="020B0604020202020204" pitchFamily="34" charset="0"/>
              </a:rPr>
              <a:t>a child in the area in which the clothing is made. With the help of our </a:t>
            </a:r>
            <a:r>
              <a:rPr lang="en-US" sz="2000" dirty="0" smtClean="0">
                <a:solidFill>
                  <a:srgbClr val="002060"/>
                </a:solidFill>
                <a:latin typeface="Arial" panose="020B0604020202020204" pitchFamily="34" charset="0"/>
                <a:cs typeface="Arial" panose="020B0604020202020204" pitchFamily="34" charset="0"/>
              </a:rPr>
              <a:t/>
            </a:r>
            <a:br>
              <a:rPr lang="en-US" sz="2000" dirty="0" smtClean="0">
                <a:solidFill>
                  <a:srgbClr val="002060"/>
                </a:solidFill>
                <a:latin typeface="Arial" panose="020B0604020202020204" pitchFamily="34" charset="0"/>
                <a:cs typeface="Arial" panose="020B0604020202020204" pitchFamily="34" charset="0"/>
              </a:rPr>
            </a:br>
            <a:r>
              <a:rPr lang="en-US" sz="2000" dirty="0" smtClean="0">
                <a:solidFill>
                  <a:srgbClr val="002060"/>
                </a:solidFill>
                <a:latin typeface="Arial" panose="020B0604020202020204" pitchFamily="34" charset="0"/>
                <a:cs typeface="Arial" panose="020B0604020202020204" pitchFamily="34" charset="0"/>
              </a:rPr>
              <a:t>customers</a:t>
            </a:r>
            <a:r>
              <a:rPr lang="en-US" sz="2000" dirty="0">
                <a:solidFill>
                  <a:srgbClr val="002060"/>
                </a:solidFill>
                <a:latin typeface="Arial" panose="020B0604020202020204" pitchFamily="34" charset="0"/>
                <a:cs typeface="Arial" panose="020B0604020202020204" pitchFamily="34" charset="0"/>
              </a:rPr>
              <a:t>, </a:t>
            </a:r>
            <a:r>
              <a:rPr lang="en-US" sz="2000" dirty="0" smtClean="0">
                <a:solidFill>
                  <a:srgbClr val="002060"/>
                </a:solidFill>
                <a:latin typeface="Arial" panose="020B0604020202020204" pitchFamily="34" charset="0"/>
                <a:cs typeface="Arial" panose="020B0604020202020204" pitchFamily="34" charset="0"/>
              </a:rPr>
              <a:t>F&amp;F has </a:t>
            </a:r>
            <a:r>
              <a:rPr lang="en-US" sz="2000" dirty="0">
                <a:solidFill>
                  <a:srgbClr val="002060"/>
                </a:solidFill>
                <a:latin typeface="Arial" panose="020B0604020202020204" pitchFamily="34" charset="0"/>
                <a:cs typeface="Arial" panose="020B0604020202020204" pitchFamily="34" charset="0"/>
              </a:rPr>
              <a:t>donated more than 200,000 </a:t>
            </a:r>
            <a:r>
              <a:rPr lang="en-US" sz="2000" dirty="0" smtClean="0">
                <a:solidFill>
                  <a:srgbClr val="002060"/>
                </a:solidFill>
                <a:latin typeface="Arial" panose="020B0604020202020204" pitchFamily="34" charset="0"/>
                <a:cs typeface="Arial" panose="020B0604020202020204" pitchFamily="34" charset="0"/>
              </a:rPr>
              <a:t/>
            </a:r>
            <a:br>
              <a:rPr lang="en-US" sz="2000" dirty="0" smtClean="0">
                <a:solidFill>
                  <a:srgbClr val="002060"/>
                </a:solidFill>
                <a:latin typeface="Arial" panose="020B0604020202020204" pitchFamily="34" charset="0"/>
                <a:cs typeface="Arial" panose="020B0604020202020204" pitchFamily="34" charset="0"/>
              </a:rPr>
            </a:br>
            <a:r>
              <a:rPr lang="en-US" sz="2000" dirty="0" smtClean="0">
                <a:solidFill>
                  <a:srgbClr val="002060"/>
                </a:solidFill>
                <a:latin typeface="Arial" panose="020B0604020202020204" pitchFamily="34" charset="0"/>
                <a:cs typeface="Arial" panose="020B0604020202020204" pitchFamily="34" charset="0"/>
              </a:rPr>
              <a:t>school </a:t>
            </a:r>
            <a:r>
              <a:rPr lang="en-US" sz="2000" dirty="0">
                <a:solidFill>
                  <a:srgbClr val="002060"/>
                </a:solidFill>
                <a:latin typeface="Arial" panose="020B0604020202020204" pitchFamily="34" charset="0"/>
                <a:cs typeface="Arial" panose="020B0604020202020204" pitchFamily="34" charset="0"/>
              </a:rPr>
              <a:t>uniforms to children in Kenya, Sri Lanka </a:t>
            </a:r>
            <a:r>
              <a:rPr lang="en-US" sz="2000" dirty="0" smtClean="0">
                <a:solidFill>
                  <a:srgbClr val="002060"/>
                </a:solidFill>
                <a:latin typeface="Arial" panose="020B0604020202020204" pitchFamily="34" charset="0"/>
                <a:cs typeface="Arial" panose="020B0604020202020204" pitchFamily="34" charset="0"/>
              </a:rPr>
              <a:t/>
            </a:r>
            <a:br>
              <a:rPr lang="en-US" sz="2000" dirty="0" smtClean="0">
                <a:solidFill>
                  <a:srgbClr val="002060"/>
                </a:solidFill>
                <a:latin typeface="Arial" panose="020B0604020202020204" pitchFamily="34" charset="0"/>
                <a:cs typeface="Arial" panose="020B0604020202020204" pitchFamily="34" charset="0"/>
              </a:rPr>
            </a:br>
            <a:r>
              <a:rPr lang="en-US" sz="2000" dirty="0" smtClean="0">
                <a:solidFill>
                  <a:srgbClr val="002060"/>
                </a:solidFill>
                <a:latin typeface="Arial" panose="020B0604020202020204" pitchFamily="34" charset="0"/>
                <a:cs typeface="Arial" panose="020B0604020202020204" pitchFamily="34" charset="0"/>
              </a:rPr>
              <a:t>and Bangladesh </a:t>
            </a:r>
            <a:r>
              <a:rPr lang="en-US" sz="2000" dirty="0">
                <a:solidFill>
                  <a:srgbClr val="002060"/>
                </a:solidFill>
                <a:latin typeface="Arial" panose="020B0604020202020204" pitchFamily="34" charset="0"/>
                <a:cs typeface="Arial" panose="020B0604020202020204" pitchFamily="34" charset="0"/>
              </a:rPr>
              <a:t>since 2009.</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12 – Exam Questions – January 2016</a:t>
            </a:r>
            <a:endParaRPr lang="en-GB" sz="3200" dirty="0"/>
          </a:p>
        </p:txBody>
      </p:sp>
      <p:sp>
        <p:nvSpPr>
          <p:cNvPr id="5" name="TextBox 4">
            <a:hlinkClick r:id="rId4" action="ppaction://hlinkfile"/>
          </p:cNvPr>
          <p:cNvSpPr txBox="1"/>
          <p:nvPr/>
        </p:nvSpPr>
        <p:spPr>
          <a:xfrm>
            <a:off x="8460432" y="3379639"/>
            <a:ext cx="432048" cy="769441"/>
          </a:xfrm>
          <a:prstGeom prst="rect">
            <a:avLst/>
          </a:prstGeom>
          <a:noFill/>
        </p:spPr>
        <p:txBody>
          <a:bodyPr wrap="square" rtlCol="0">
            <a:spAutoFit/>
          </a:bodyPr>
          <a:lstStyle/>
          <a:p>
            <a:pPr fontAlgn="base">
              <a:spcBef>
                <a:spcPct val="0"/>
              </a:spcBef>
              <a:spcAft>
                <a:spcPct val="0"/>
              </a:spcAft>
            </a:pPr>
            <a:r>
              <a:rPr lang="en-GB" sz="4400" b="1" dirty="0">
                <a:solidFill>
                  <a:srgbClr val="FF0000"/>
                </a:solidFill>
                <a:latin typeface="Arial" charset="0"/>
              </a:rPr>
              <a:t>?</a:t>
            </a:r>
            <a:endParaRPr lang="en-GB" b="1" dirty="0">
              <a:solidFill>
                <a:srgbClr val="FF0000"/>
              </a:solidFill>
              <a:latin typeface="Arial" charset="0"/>
            </a:endParaRPr>
          </a:p>
        </p:txBody>
      </p:sp>
    </p:spTree>
    <p:extLst>
      <p:ext uri="{BB962C8B-B14F-4D97-AF65-F5344CB8AC3E}">
        <p14:creationId xmlns:p14="http://schemas.microsoft.com/office/powerpoint/2010/main" val="1583760720"/>
      </p:ext>
    </p:extLst>
  </p:cSld>
  <p:clrMapOvr>
    <a:masterClrMapping/>
  </p:clrMapOvr>
  <p:transition advClick="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79591"/>
            <a:ext cx="8564791" cy="5786199"/>
          </a:xfrm>
          <a:prstGeom prst="rect">
            <a:avLst/>
          </a:prstGeom>
        </p:spPr>
        <p:txBody>
          <a:bodyPr wrap="square">
            <a:spAutoFit/>
          </a:bodyPr>
          <a:lstStyle/>
          <a:p>
            <a:pPr>
              <a:spcAft>
                <a:spcPts val="400"/>
              </a:spcAft>
              <a:buClr>
                <a:schemeClr val="accent6">
                  <a:lumMod val="50000"/>
                </a:schemeClr>
              </a:buClr>
              <a:tabLst>
                <a:tab pos="8345488" algn="r"/>
              </a:tabLst>
            </a:pPr>
            <a:r>
              <a:rPr lang="en-US" sz="2000" b="1" dirty="0">
                <a:solidFill>
                  <a:srgbClr val="002060"/>
                </a:solidFill>
                <a:latin typeface="Arial" panose="020B0604020202020204" pitchFamily="34" charset="0"/>
                <a:cs typeface="Arial" panose="020B0604020202020204" pitchFamily="34" charset="0"/>
              </a:rPr>
              <a:t>Evidence C: Price comparison </a:t>
            </a:r>
            <a:r>
              <a:rPr lang="en-US" sz="2000" b="1" dirty="0" smtClean="0">
                <a:solidFill>
                  <a:srgbClr val="002060"/>
                </a:solidFill>
                <a:latin typeface="Arial" panose="020B0604020202020204" pitchFamily="34" charset="0"/>
                <a:cs typeface="Arial" panose="020B0604020202020204" pitchFamily="34" charset="0"/>
              </a:rPr>
              <a:t>websites</a:t>
            </a:r>
          </a:p>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2000" dirty="0" smtClean="0">
                <a:solidFill>
                  <a:srgbClr val="002060"/>
                </a:solidFill>
                <a:latin typeface="Arial" panose="020B0604020202020204" pitchFamily="34" charset="0"/>
                <a:cs typeface="Arial" panose="020B0604020202020204" pitchFamily="34" charset="0"/>
              </a:rPr>
              <a:t>mySupermarket is a website that allows you to compare prices </a:t>
            </a:r>
            <a:r>
              <a:rPr lang="en-US" sz="2000" dirty="0">
                <a:solidFill>
                  <a:srgbClr val="002060"/>
                </a:solidFill>
                <a:latin typeface="Arial" panose="020B0604020202020204" pitchFamily="34" charset="0"/>
                <a:cs typeface="Arial" panose="020B0604020202020204" pitchFamily="34" charset="0"/>
              </a:rPr>
              <a:t>and shop online from the main UK retailers </a:t>
            </a:r>
            <a:r>
              <a:rPr lang="en-US" sz="2000" dirty="0" smtClean="0">
                <a:solidFill>
                  <a:srgbClr val="002060"/>
                </a:solidFill>
                <a:latin typeface="Arial" panose="020B0604020202020204" pitchFamily="34" charset="0"/>
                <a:cs typeface="Arial" panose="020B0604020202020204" pitchFamily="34" charset="0"/>
              </a:rPr>
              <a:t>in one </a:t>
            </a:r>
            <a:r>
              <a:rPr lang="en-US" sz="2000" dirty="0">
                <a:solidFill>
                  <a:srgbClr val="002060"/>
                </a:solidFill>
                <a:latin typeface="Arial" panose="020B0604020202020204" pitchFamily="34" charset="0"/>
                <a:cs typeface="Arial" panose="020B0604020202020204" pitchFamily="34" charset="0"/>
              </a:rPr>
              <a:t>place. Our aim is to help you save time and </a:t>
            </a:r>
            <a:r>
              <a:rPr lang="en-US" sz="2000" dirty="0" smtClean="0">
                <a:solidFill>
                  <a:srgbClr val="002060"/>
                </a:solidFill>
                <a:latin typeface="Arial" panose="020B0604020202020204" pitchFamily="34" charset="0"/>
                <a:cs typeface="Arial" panose="020B0604020202020204" pitchFamily="34" charset="0"/>
              </a:rPr>
              <a:t>money while </a:t>
            </a:r>
            <a:r>
              <a:rPr lang="en-US" sz="2000" dirty="0">
                <a:solidFill>
                  <a:srgbClr val="002060"/>
                </a:solidFill>
                <a:latin typeface="Arial" panose="020B0604020202020204" pitchFamily="34" charset="0"/>
                <a:cs typeface="Arial" panose="020B0604020202020204" pitchFamily="34" charset="0"/>
              </a:rPr>
              <a:t>giving you the best possible online </a:t>
            </a:r>
            <a:r>
              <a:rPr lang="en-US" sz="2000" dirty="0" smtClean="0">
                <a:solidFill>
                  <a:srgbClr val="002060"/>
                </a:solidFill>
                <a:latin typeface="Arial" panose="020B0604020202020204" pitchFamily="34" charset="0"/>
                <a:cs typeface="Arial" panose="020B0604020202020204" pitchFamily="34" charset="0"/>
              </a:rPr>
              <a:t>shopping experience</a:t>
            </a:r>
            <a:r>
              <a:rPr lang="en-US" sz="2000" dirty="0">
                <a:solidFill>
                  <a:srgbClr val="002060"/>
                </a:solidFill>
                <a:latin typeface="Arial" panose="020B0604020202020204" pitchFamily="34" charset="0"/>
                <a:cs typeface="Arial" panose="020B0604020202020204" pitchFamily="34" charset="0"/>
              </a:rPr>
              <a:t>. All you have to do is select your </a:t>
            </a:r>
            <a:r>
              <a:rPr lang="en-US" sz="2000" dirty="0" smtClean="0">
                <a:solidFill>
                  <a:srgbClr val="002060"/>
                </a:solidFill>
                <a:latin typeface="Arial" panose="020B0604020202020204" pitchFamily="34" charset="0"/>
                <a:cs typeface="Arial" panose="020B0604020202020204" pitchFamily="34" charset="0"/>
              </a:rPr>
              <a:t>favourite retailer </a:t>
            </a:r>
            <a:r>
              <a:rPr lang="en-US" sz="2000" dirty="0">
                <a:solidFill>
                  <a:srgbClr val="002060"/>
                </a:solidFill>
                <a:latin typeface="Arial" panose="020B0604020202020204" pitchFamily="34" charset="0"/>
                <a:cs typeface="Arial" panose="020B0604020202020204" pitchFamily="34" charset="0"/>
              </a:rPr>
              <a:t>- Tesco, ASDA, Sainsbury’s, Waitrose, </a:t>
            </a:r>
            <a:r>
              <a:rPr lang="en-US" sz="2000" dirty="0" err="1">
                <a:solidFill>
                  <a:srgbClr val="002060"/>
                </a:solidFill>
                <a:latin typeface="Arial" panose="020B0604020202020204" pitchFamily="34" charset="0"/>
                <a:cs typeface="Arial" panose="020B0604020202020204" pitchFamily="34" charset="0"/>
              </a:rPr>
              <a:t>Ocado</a:t>
            </a:r>
            <a:r>
              <a:rPr lang="en-US" sz="2000" dirty="0">
                <a:solidFill>
                  <a:srgbClr val="002060"/>
                </a:solidFill>
                <a:latin typeface="Arial" panose="020B0604020202020204" pitchFamily="34" charset="0"/>
                <a:cs typeface="Arial" panose="020B0604020202020204" pitchFamily="34" charset="0"/>
              </a:rPr>
              <a:t>, </a:t>
            </a:r>
            <a:r>
              <a:rPr lang="en-US" sz="2000" dirty="0" smtClean="0">
                <a:solidFill>
                  <a:srgbClr val="002060"/>
                </a:solidFill>
                <a:latin typeface="Arial" panose="020B0604020202020204" pitchFamily="34" charset="0"/>
                <a:cs typeface="Arial" panose="020B0604020202020204" pitchFamily="34" charset="0"/>
              </a:rPr>
              <a:t>Aldi, </a:t>
            </a:r>
            <a:r>
              <a:rPr lang="en-US" sz="2000" dirty="0" err="1" smtClean="0">
                <a:solidFill>
                  <a:srgbClr val="002060"/>
                </a:solidFill>
                <a:latin typeface="Arial" panose="020B0604020202020204" pitchFamily="34" charset="0"/>
                <a:cs typeface="Arial" panose="020B0604020202020204" pitchFamily="34" charset="0"/>
              </a:rPr>
              <a:t>Morrisons</a:t>
            </a:r>
            <a:r>
              <a:rPr lang="en-US" sz="2000" dirty="0">
                <a:solidFill>
                  <a:srgbClr val="002060"/>
                </a:solidFill>
                <a:latin typeface="Arial" panose="020B0604020202020204" pitchFamily="34" charset="0"/>
                <a:cs typeface="Arial" panose="020B0604020202020204" pitchFamily="34" charset="0"/>
              </a:rPr>
              <a:t>, Boots or Superdrug and start shopping!</a:t>
            </a:r>
          </a:p>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2000" dirty="0">
                <a:solidFill>
                  <a:srgbClr val="002060"/>
                </a:solidFill>
                <a:latin typeface="Arial" panose="020B0604020202020204" pitchFamily="34" charset="0"/>
                <a:cs typeface="Arial" panose="020B0604020202020204" pitchFamily="34" charset="0"/>
              </a:rPr>
              <a:t>We also help you find the best online deals, offers </a:t>
            </a:r>
            <a:r>
              <a:rPr lang="en-US" sz="2000" dirty="0" smtClean="0">
                <a:solidFill>
                  <a:srgbClr val="002060"/>
                </a:solidFill>
                <a:latin typeface="Arial" panose="020B0604020202020204" pitchFamily="34" charset="0"/>
                <a:cs typeface="Arial" panose="020B0604020202020204" pitchFamily="34" charset="0"/>
              </a:rPr>
              <a:t>and vouchers</a:t>
            </a:r>
            <a:r>
              <a:rPr lang="en-US" sz="2000" dirty="0">
                <a:solidFill>
                  <a:srgbClr val="002060"/>
                </a:solidFill>
                <a:latin typeface="Arial" panose="020B0604020202020204" pitchFamily="34" charset="0"/>
                <a:cs typeface="Arial" panose="020B0604020202020204" pitchFamily="34" charset="0"/>
              </a:rPr>
              <a:t>. While you shop, we compare your </a:t>
            </a:r>
            <a:r>
              <a:rPr lang="en-US" sz="2000" dirty="0" smtClean="0">
                <a:solidFill>
                  <a:srgbClr val="002060"/>
                </a:solidFill>
                <a:latin typeface="Arial" panose="020B0604020202020204" pitchFamily="34" charset="0"/>
                <a:cs typeface="Arial" panose="020B0604020202020204" pitchFamily="34" charset="0"/>
              </a:rPr>
              <a:t>basket across </a:t>
            </a:r>
            <a:r>
              <a:rPr lang="en-US" sz="2000" dirty="0">
                <a:solidFill>
                  <a:srgbClr val="002060"/>
                </a:solidFill>
                <a:latin typeface="Arial" panose="020B0604020202020204" pitchFamily="34" charset="0"/>
                <a:cs typeface="Arial" panose="020B0604020202020204" pitchFamily="34" charset="0"/>
              </a:rPr>
              <a:t>all the retailers so we can suggest </a:t>
            </a:r>
            <a:r>
              <a:rPr lang="en-US" sz="2000" dirty="0" smtClean="0">
                <a:solidFill>
                  <a:srgbClr val="002060"/>
                </a:solidFill>
                <a:latin typeface="Arial" panose="020B0604020202020204" pitchFamily="34" charset="0"/>
                <a:cs typeface="Arial" panose="020B0604020202020204" pitchFamily="34" charset="0"/>
              </a:rPr>
              <a:t>replacements to </a:t>
            </a:r>
            <a:r>
              <a:rPr lang="en-US" sz="2000" dirty="0">
                <a:solidFill>
                  <a:srgbClr val="002060"/>
                </a:solidFill>
                <a:latin typeface="Arial" panose="020B0604020202020204" pitchFamily="34" charset="0"/>
                <a:cs typeface="Arial" panose="020B0604020202020204" pitchFamily="34" charset="0"/>
              </a:rPr>
              <a:t>help you save even more money.</a:t>
            </a:r>
          </a:p>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2000" dirty="0">
                <a:solidFill>
                  <a:srgbClr val="002060"/>
                </a:solidFill>
                <a:latin typeface="Arial" panose="020B0604020202020204" pitchFamily="34" charset="0"/>
                <a:cs typeface="Arial" panose="020B0604020202020204" pitchFamily="34" charset="0"/>
              </a:rPr>
              <a:t>We are 100% independent </a:t>
            </a:r>
            <a:r>
              <a:rPr lang="en-US" sz="2000" dirty="0" smtClean="0">
                <a:solidFill>
                  <a:srgbClr val="002060"/>
                </a:solidFill>
                <a:latin typeface="Arial" panose="020B0604020202020204" pitchFamily="34" charset="0"/>
                <a:cs typeface="Arial" panose="020B0604020202020204" pitchFamily="34" charset="0"/>
              </a:rPr>
              <a:t/>
            </a:r>
            <a:br>
              <a:rPr lang="en-US" sz="2000" dirty="0" smtClean="0">
                <a:solidFill>
                  <a:srgbClr val="002060"/>
                </a:solidFill>
                <a:latin typeface="Arial" panose="020B0604020202020204" pitchFamily="34" charset="0"/>
                <a:cs typeface="Arial" panose="020B0604020202020204" pitchFamily="34" charset="0"/>
              </a:rPr>
            </a:br>
            <a:r>
              <a:rPr lang="en-US" sz="2000" dirty="0" smtClean="0">
                <a:solidFill>
                  <a:srgbClr val="002060"/>
                </a:solidFill>
                <a:latin typeface="Arial" panose="020B0604020202020204" pitchFamily="34" charset="0"/>
                <a:cs typeface="Arial" panose="020B0604020202020204" pitchFamily="34" charset="0"/>
              </a:rPr>
              <a:t>from </a:t>
            </a:r>
            <a:r>
              <a:rPr lang="en-US" sz="2000" dirty="0">
                <a:solidFill>
                  <a:srgbClr val="002060"/>
                </a:solidFill>
                <a:latin typeface="Arial" panose="020B0604020202020204" pitchFamily="34" charset="0"/>
                <a:cs typeface="Arial" panose="020B0604020202020204" pitchFamily="34" charset="0"/>
              </a:rPr>
              <a:t>the retailers featured on </a:t>
            </a:r>
            <a:r>
              <a:rPr lang="en-US" sz="2000" dirty="0" smtClean="0">
                <a:solidFill>
                  <a:srgbClr val="002060"/>
                </a:solidFill>
                <a:latin typeface="Arial" panose="020B0604020202020204" pitchFamily="34" charset="0"/>
                <a:cs typeface="Arial" panose="020B0604020202020204" pitchFamily="34" charset="0"/>
              </a:rPr>
              <a:t/>
            </a:r>
            <a:br>
              <a:rPr lang="en-US" sz="2000" dirty="0" smtClean="0">
                <a:solidFill>
                  <a:srgbClr val="002060"/>
                </a:solidFill>
                <a:latin typeface="Arial" panose="020B0604020202020204" pitchFamily="34" charset="0"/>
                <a:cs typeface="Arial" panose="020B0604020202020204" pitchFamily="34" charset="0"/>
              </a:rPr>
            </a:br>
            <a:r>
              <a:rPr lang="en-US" sz="2000" dirty="0" smtClean="0">
                <a:solidFill>
                  <a:srgbClr val="002060"/>
                </a:solidFill>
                <a:latin typeface="Arial" panose="020B0604020202020204" pitchFamily="34" charset="0"/>
                <a:cs typeface="Arial" panose="020B0604020202020204" pitchFamily="34" charset="0"/>
              </a:rPr>
              <a:t>our </a:t>
            </a:r>
            <a:r>
              <a:rPr lang="en-US" sz="2000" dirty="0">
                <a:solidFill>
                  <a:srgbClr val="002060"/>
                </a:solidFill>
                <a:latin typeface="Arial" panose="020B0604020202020204" pitchFamily="34" charset="0"/>
                <a:cs typeface="Arial" panose="020B0604020202020204" pitchFamily="34" charset="0"/>
              </a:rPr>
              <a:t>website. None of the </a:t>
            </a:r>
            <a:r>
              <a:rPr lang="en-US" sz="2000" dirty="0" smtClean="0">
                <a:solidFill>
                  <a:srgbClr val="002060"/>
                </a:solidFill>
                <a:latin typeface="Arial" panose="020B0604020202020204" pitchFamily="34" charset="0"/>
                <a:cs typeface="Arial" panose="020B0604020202020204" pitchFamily="34" charset="0"/>
              </a:rPr>
              <a:t/>
            </a:r>
            <a:br>
              <a:rPr lang="en-US" sz="2000" dirty="0" smtClean="0">
                <a:solidFill>
                  <a:srgbClr val="002060"/>
                </a:solidFill>
                <a:latin typeface="Arial" panose="020B0604020202020204" pitchFamily="34" charset="0"/>
                <a:cs typeface="Arial" panose="020B0604020202020204" pitchFamily="34" charset="0"/>
              </a:rPr>
            </a:br>
            <a:r>
              <a:rPr lang="en-US" sz="2000" dirty="0" smtClean="0">
                <a:solidFill>
                  <a:srgbClr val="002060"/>
                </a:solidFill>
                <a:latin typeface="Arial" panose="020B0604020202020204" pitchFamily="34" charset="0"/>
                <a:cs typeface="Arial" panose="020B0604020202020204" pitchFamily="34" charset="0"/>
              </a:rPr>
              <a:t>stores or </a:t>
            </a:r>
            <a:r>
              <a:rPr lang="en-US" sz="2000" dirty="0">
                <a:solidFill>
                  <a:srgbClr val="002060"/>
                </a:solidFill>
                <a:latin typeface="Arial" panose="020B0604020202020204" pitchFamily="34" charset="0"/>
                <a:cs typeface="Arial" panose="020B0604020202020204" pitchFamily="34" charset="0"/>
              </a:rPr>
              <a:t>any manufacturers </a:t>
            </a:r>
            <a:r>
              <a:rPr lang="en-US" sz="2000" dirty="0" smtClean="0">
                <a:solidFill>
                  <a:srgbClr val="002060"/>
                </a:solidFill>
                <a:latin typeface="Arial" panose="020B0604020202020204" pitchFamily="34" charset="0"/>
                <a:cs typeface="Arial" panose="020B0604020202020204" pitchFamily="34" charset="0"/>
              </a:rPr>
              <a:t/>
            </a:r>
            <a:br>
              <a:rPr lang="en-US" sz="2000" dirty="0" smtClean="0">
                <a:solidFill>
                  <a:srgbClr val="002060"/>
                </a:solidFill>
                <a:latin typeface="Arial" panose="020B0604020202020204" pitchFamily="34" charset="0"/>
                <a:cs typeface="Arial" panose="020B0604020202020204" pitchFamily="34" charset="0"/>
              </a:rPr>
            </a:br>
            <a:r>
              <a:rPr lang="en-US" sz="2000" dirty="0" smtClean="0">
                <a:solidFill>
                  <a:srgbClr val="002060"/>
                </a:solidFill>
                <a:latin typeface="Arial" panose="020B0604020202020204" pitchFamily="34" charset="0"/>
                <a:cs typeface="Arial" panose="020B0604020202020204" pitchFamily="34" charset="0"/>
              </a:rPr>
              <a:t>own </a:t>
            </a:r>
            <a:r>
              <a:rPr lang="en-US" sz="2000" dirty="0">
                <a:solidFill>
                  <a:srgbClr val="002060"/>
                </a:solidFill>
                <a:latin typeface="Arial" panose="020B0604020202020204" pitchFamily="34" charset="0"/>
                <a:cs typeface="Arial" panose="020B0604020202020204" pitchFamily="34" charset="0"/>
              </a:rPr>
              <a:t>a stake in the company. </a:t>
            </a:r>
            <a:r>
              <a:rPr lang="en-US" sz="2000" dirty="0" smtClean="0">
                <a:solidFill>
                  <a:srgbClr val="002060"/>
                </a:solidFill>
                <a:latin typeface="Arial" panose="020B0604020202020204" pitchFamily="34" charset="0"/>
                <a:cs typeface="Arial" panose="020B0604020202020204" pitchFamily="34" charset="0"/>
              </a:rPr>
              <a:t/>
            </a:r>
            <a:br>
              <a:rPr lang="en-US" sz="2000" dirty="0" smtClean="0">
                <a:solidFill>
                  <a:srgbClr val="002060"/>
                </a:solidFill>
                <a:latin typeface="Arial" panose="020B0604020202020204" pitchFamily="34" charset="0"/>
                <a:cs typeface="Arial" panose="020B0604020202020204" pitchFamily="34" charset="0"/>
              </a:rPr>
            </a:br>
            <a:r>
              <a:rPr lang="en-US" sz="2000" dirty="0" smtClean="0">
                <a:solidFill>
                  <a:srgbClr val="002060"/>
                </a:solidFill>
                <a:latin typeface="Arial" panose="020B0604020202020204" pitchFamily="34" charset="0"/>
                <a:cs typeface="Arial" panose="020B0604020202020204" pitchFamily="34" charset="0"/>
              </a:rPr>
              <a:t>Our </a:t>
            </a:r>
            <a:r>
              <a:rPr lang="en-US" sz="2000" dirty="0">
                <a:solidFill>
                  <a:srgbClr val="002060"/>
                </a:solidFill>
                <a:latin typeface="Arial" panose="020B0604020202020204" pitchFamily="34" charset="0"/>
                <a:cs typeface="Arial" panose="020B0604020202020204" pitchFamily="34" charset="0"/>
              </a:rPr>
              <a:t>pricing information is </a:t>
            </a:r>
            <a:r>
              <a:rPr lang="en-US" sz="2000" dirty="0" smtClean="0">
                <a:solidFill>
                  <a:srgbClr val="002060"/>
                </a:solidFill>
                <a:latin typeface="Arial" panose="020B0604020202020204" pitchFamily="34" charset="0"/>
                <a:cs typeface="Arial" panose="020B0604020202020204" pitchFamily="34" charset="0"/>
              </a:rPr>
              <a:t/>
            </a:r>
            <a:br>
              <a:rPr lang="en-US" sz="2000" dirty="0" smtClean="0">
                <a:solidFill>
                  <a:srgbClr val="002060"/>
                </a:solidFill>
                <a:latin typeface="Arial" panose="020B0604020202020204" pitchFamily="34" charset="0"/>
                <a:cs typeface="Arial" panose="020B0604020202020204" pitchFamily="34" charset="0"/>
              </a:rPr>
            </a:br>
            <a:r>
              <a:rPr lang="en-US" sz="2000" dirty="0" smtClean="0">
                <a:solidFill>
                  <a:srgbClr val="002060"/>
                </a:solidFill>
                <a:latin typeface="Arial" panose="020B0604020202020204" pitchFamily="34" charset="0"/>
                <a:cs typeface="Arial" panose="020B0604020202020204" pitchFamily="34" charset="0"/>
              </a:rPr>
              <a:t>updated daily </a:t>
            </a:r>
            <a:r>
              <a:rPr lang="en-US" sz="2000" dirty="0">
                <a:solidFill>
                  <a:srgbClr val="002060"/>
                </a:solidFill>
                <a:latin typeface="Arial" panose="020B0604020202020204" pitchFamily="34" charset="0"/>
                <a:cs typeface="Arial" panose="020B0604020202020204" pitchFamily="34" charset="0"/>
              </a:rPr>
              <a:t>according to </a:t>
            </a:r>
            <a:r>
              <a:rPr lang="en-US" sz="2000" dirty="0" smtClean="0">
                <a:solidFill>
                  <a:srgbClr val="002060"/>
                </a:solidFill>
                <a:latin typeface="Arial" panose="020B0604020202020204" pitchFamily="34" charset="0"/>
                <a:cs typeface="Arial" panose="020B0604020202020204" pitchFamily="34" charset="0"/>
              </a:rPr>
              <a:t/>
            </a:r>
            <a:br>
              <a:rPr lang="en-US" sz="2000" dirty="0" smtClean="0">
                <a:solidFill>
                  <a:srgbClr val="002060"/>
                </a:solidFill>
                <a:latin typeface="Arial" panose="020B0604020202020204" pitchFamily="34" charset="0"/>
                <a:cs typeface="Arial" panose="020B0604020202020204" pitchFamily="34" charset="0"/>
              </a:rPr>
            </a:br>
            <a:r>
              <a:rPr lang="en-US" sz="2000" dirty="0" smtClean="0">
                <a:solidFill>
                  <a:srgbClr val="002060"/>
                </a:solidFill>
                <a:latin typeface="Arial" panose="020B0604020202020204" pitchFamily="34" charset="0"/>
                <a:cs typeface="Arial" panose="020B0604020202020204" pitchFamily="34" charset="0"/>
              </a:rPr>
              <a:t>your </a:t>
            </a:r>
            <a:r>
              <a:rPr lang="en-US" sz="2000" dirty="0">
                <a:solidFill>
                  <a:srgbClr val="002060"/>
                </a:solidFill>
                <a:latin typeface="Arial" panose="020B0604020202020204" pitchFamily="34" charset="0"/>
                <a:cs typeface="Arial" panose="020B0604020202020204" pitchFamily="34" charset="0"/>
              </a:rPr>
              <a:t>local stores.</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12 – Exam Questions – January 2016</a:t>
            </a:r>
            <a:endParaRPr lang="en-GB" sz="3200" dirty="0"/>
          </a:p>
        </p:txBody>
      </p:sp>
      <p:pic>
        <p:nvPicPr>
          <p:cNvPr id="3074" name="Picture 2" descr="Image result for tescos price comparison website"/>
          <p:cNvPicPr>
            <a:picLocks noChangeAspect="1" noChangeArrowheads="1"/>
          </p:cNvPicPr>
          <p:nvPr/>
        </p:nvPicPr>
        <p:blipFill rotWithShape="1">
          <a:blip r:embed="rId3">
            <a:extLst>
              <a:ext uri="{28A0092B-C50C-407E-A947-70E740481C1C}">
                <a14:useLocalDpi xmlns:a14="http://schemas.microsoft.com/office/drawing/2010/main" val="0"/>
              </a:ext>
            </a:extLst>
          </a:blip>
          <a:srcRect l="1971" t="1391" r="1596" b="6800"/>
          <a:stretch/>
        </p:blipFill>
        <p:spPr bwMode="auto">
          <a:xfrm>
            <a:off x="4114756" y="4340351"/>
            <a:ext cx="4739554" cy="227990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hlinkClick r:id="rId4" action="ppaction://hlinkfile"/>
          </p:cNvPr>
          <p:cNvSpPr txBox="1"/>
          <p:nvPr/>
        </p:nvSpPr>
        <p:spPr>
          <a:xfrm>
            <a:off x="8460432" y="3861048"/>
            <a:ext cx="432048" cy="769441"/>
          </a:xfrm>
          <a:prstGeom prst="rect">
            <a:avLst/>
          </a:prstGeom>
          <a:noFill/>
        </p:spPr>
        <p:txBody>
          <a:bodyPr wrap="square" rtlCol="0">
            <a:spAutoFit/>
          </a:bodyPr>
          <a:lstStyle/>
          <a:p>
            <a:pPr fontAlgn="base">
              <a:spcBef>
                <a:spcPct val="0"/>
              </a:spcBef>
              <a:spcAft>
                <a:spcPct val="0"/>
              </a:spcAft>
            </a:pPr>
            <a:r>
              <a:rPr lang="en-GB" sz="4400" b="1" dirty="0">
                <a:solidFill>
                  <a:srgbClr val="FF0000"/>
                </a:solidFill>
                <a:latin typeface="Arial" charset="0"/>
              </a:rPr>
              <a:t>?</a:t>
            </a:r>
            <a:endParaRPr lang="en-GB" b="1" dirty="0">
              <a:solidFill>
                <a:srgbClr val="FF0000"/>
              </a:solidFill>
              <a:latin typeface="Arial" charset="0"/>
            </a:endParaRPr>
          </a:p>
        </p:txBody>
      </p:sp>
    </p:spTree>
    <p:extLst>
      <p:ext uri="{BB962C8B-B14F-4D97-AF65-F5344CB8AC3E}">
        <p14:creationId xmlns:p14="http://schemas.microsoft.com/office/powerpoint/2010/main" val="2649698952"/>
      </p:ext>
    </p:extLst>
  </p:cSld>
  <p:clrMapOvr>
    <a:masterClrMapping/>
  </p:clrMapOvr>
  <p:transition advClick="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79591"/>
            <a:ext cx="8564791" cy="5319405"/>
          </a:xfrm>
          <a:prstGeom prst="rect">
            <a:avLst/>
          </a:prstGeom>
        </p:spPr>
        <p:txBody>
          <a:bodyPr wrap="square">
            <a:spAutoFit/>
          </a:bodyPr>
          <a:lstStyle/>
          <a:p>
            <a:pPr>
              <a:spcAft>
                <a:spcPts val="400"/>
              </a:spcAft>
              <a:buClr>
                <a:schemeClr val="accent6">
                  <a:lumMod val="50000"/>
                </a:schemeClr>
              </a:buClr>
              <a:tabLst>
                <a:tab pos="8345488" algn="r"/>
              </a:tabLst>
            </a:pPr>
            <a:r>
              <a:rPr lang="en-US" sz="1900" b="1" dirty="0">
                <a:solidFill>
                  <a:srgbClr val="002060"/>
                </a:solidFill>
                <a:latin typeface="Arial" panose="020B0604020202020204" pitchFamily="34" charset="0"/>
                <a:cs typeface="Arial" panose="020B0604020202020204" pitchFamily="34" charset="0"/>
              </a:rPr>
              <a:t>Evidence D: Tesco board ousts CEO Philip Clarke after latest profit warning</a:t>
            </a:r>
          </a:p>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1900" dirty="0">
                <a:solidFill>
                  <a:srgbClr val="002060"/>
                </a:solidFill>
                <a:latin typeface="Arial" panose="020B0604020202020204" pitchFamily="34" charset="0"/>
                <a:cs typeface="Arial" panose="020B0604020202020204" pitchFamily="34" charset="0"/>
              </a:rPr>
              <a:t>After 40 years at Tesco Philip Clarke </a:t>
            </a:r>
            <a:r>
              <a:rPr lang="en-US" sz="1900" dirty="0" smtClean="0">
                <a:solidFill>
                  <a:srgbClr val="002060"/>
                </a:solidFill>
                <a:latin typeface="Arial" panose="020B0604020202020204" pitchFamily="34" charset="0"/>
                <a:cs typeface="Arial" panose="020B0604020202020204" pitchFamily="34" charset="0"/>
              </a:rPr>
              <a:t>was replaced </a:t>
            </a:r>
            <a:r>
              <a:rPr lang="en-US" sz="1900" dirty="0">
                <a:solidFill>
                  <a:srgbClr val="002060"/>
                </a:solidFill>
                <a:latin typeface="Arial" panose="020B0604020202020204" pitchFamily="34" charset="0"/>
                <a:cs typeface="Arial" panose="020B0604020202020204" pitchFamily="34" charset="0"/>
              </a:rPr>
              <a:t>by Dave Lewis. Philip Clarke </a:t>
            </a:r>
            <a:r>
              <a:rPr lang="en-US" sz="1900" dirty="0" smtClean="0">
                <a:solidFill>
                  <a:srgbClr val="002060"/>
                </a:solidFill>
                <a:latin typeface="Arial" panose="020B0604020202020204" pitchFamily="34" charset="0"/>
                <a:cs typeface="Arial" panose="020B0604020202020204" pitchFamily="34" charset="0"/>
              </a:rPr>
              <a:t>had failed </a:t>
            </a:r>
            <a:r>
              <a:rPr lang="en-US" sz="1900" dirty="0">
                <a:solidFill>
                  <a:srgbClr val="002060"/>
                </a:solidFill>
                <a:latin typeface="Arial" panose="020B0604020202020204" pitchFamily="34" charset="0"/>
                <a:cs typeface="Arial" panose="020B0604020202020204" pitchFamily="34" charset="0"/>
              </a:rPr>
              <a:t>to halt a dramatic slide in sales </a:t>
            </a:r>
            <a:r>
              <a:rPr lang="en-US" sz="1900" dirty="0" smtClean="0">
                <a:solidFill>
                  <a:srgbClr val="002060"/>
                </a:solidFill>
                <a:latin typeface="Arial" panose="020B0604020202020204" pitchFamily="34" charset="0"/>
                <a:cs typeface="Arial" panose="020B0604020202020204" pitchFamily="34" charset="0"/>
              </a:rPr>
              <a:t>and profits</a:t>
            </a:r>
            <a:r>
              <a:rPr lang="en-US" sz="1900" dirty="0">
                <a:solidFill>
                  <a:srgbClr val="002060"/>
                </a:solidFill>
                <a:latin typeface="Arial" panose="020B0604020202020204" pitchFamily="34" charset="0"/>
                <a:cs typeface="Arial" panose="020B0604020202020204" pitchFamily="34" charset="0"/>
              </a:rPr>
              <a:t>. Tesco issued another profit warning </a:t>
            </a:r>
            <a:r>
              <a:rPr lang="en-US" sz="1900" dirty="0" smtClean="0">
                <a:solidFill>
                  <a:srgbClr val="002060"/>
                </a:solidFill>
                <a:latin typeface="Arial" panose="020B0604020202020204" pitchFamily="34" charset="0"/>
                <a:cs typeface="Arial" panose="020B0604020202020204" pitchFamily="34" charset="0"/>
              </a:rPr>
              <a:t>in July </a:t>
            </a:r>
            <a:r>
              <a:rPr lang="en-US" sz="1900" dirty="0">
                <a:solidFill>
                  <a:srgbClr val="002060"/>
                </a:solidFill>
                <a:latin typeface="Arial" panose="020B0604020202020204" pitchFamily="34" charset="0"/>
                <a:cs typeface="Arial" panose="020B0604020202020204" pitchFamily="34" charset="0"/>
              </a:rPr>
              <a:t>2014.</a:t>
            </a:r>
          </a:p>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1900" dirty="0">
                <a:solidFill>
                  <a:srgbClr val="002060"/>
                </a:solidFill>
                <a:latin typeface="Arial" panose="020B0604020202020204" pitchFamily="34" charset="0"/>
                <a:cs typeface="Arial" panose="020B0604020202020204" pitchFamily="34" charset="0"/>
              </a:rPr>
              <a:t>When Philip Clarke took over as CEO in </a:t>
            </a:r>
            <a:r>
              <a:rPr lang="en-US" sz="1900" dirty="0" smtClean="0">
                <a:solidFill>
                  <a:srgbClr val="002060"/>
                </a:solidFill>
                <a:latin typeface="Arial" panose="020B0604020202020204" pitchFamily="34" charset="0"/>
                <a:cs typeface="Arial" panose="020B0604020202020204" pitchFamily="34" charset="0"/>
              </a:rPr>
              <a:t>March 2011</a:t>
            </a:r>
            <a:r>
              <a:rPr lang="en-US" sz="1900" dirty="0">
                <a:solidFill>
                  <a:srgbClr val="002060"/>
                </a:solidFill>
                <a:latin typeface="Arial" panose="020B0604020202020204" pitchFamily="34" charset="0"/>
                <a:cs typeface="Arial" panose="020B0604020202020204" pitchFamily="34" charset="0"/>
              </a:rPr>
              <a:t>, Tesco’s UK market share was 30.7% </a:t>
            </a:r>
            <a:r>
              <a:rPr lang="en-US" sz="1900" dirty="0" smtClean="0">
                <a:solidFill>
                  <a:srgbClr val="002060"/>
                </a:solidFill>
                <a:latin typeface="Arial" panose="020B0604020202020204" pitchFamily="34" charset="0"/>
                <a:cs typeface="Arial" panose="020B0604020202020204" pitchFamily="34" charset="0"/>
              </a:rPr>
              <a:t>but by </a:t>
            </a:r>
            <a:r>
              <a:rPr lang="en-US" sz="1900" dirty="0">
                <a:solidFill>
                  <a:srgbClr val="002060"/>
                </a:solidFill>
                <a:latin typeface="Arial" panose="020B0604020202020204" pitchFamily="34" charset="0"/>
                <a:cs typeface="Arial" panose="020B0604020202020204" pitchFamily="34" charset="0"/>
              </a:rPr>
              <a:t>October 2014 that had shrunk to 28.9%.</a:t>
            </a:r>
          </a:p>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1900" dirty="0">
                <a:solidFill>
                  <a:srgbClr val="002060"/>
                </a:solidFill>
                <a:latin typeface="Arial" panose="020B0604020202020204" pitchFamily="34" charset="0"/>
                <a:cs typeface="Arial" panose="020B0604020202020204" pitchFamily="34" charset="0"/>
              </a:rPr>
              <a:t>During the same period, discounter Aldi </a:t>
            </a:r>
            <a:r>
              <a:rPr lang="en-US" sz="1900" dirty="0" smtClean="0">
                <a:solidFill>
                  <a:srgbClr val="002060"/>
                </a:solidFill>
                <a:latin typeface="Arial" panose="020B0604020202020204" pitchFamily="34" charset="0"/>
                <a:cs typeface="Arial" panose="020B0604020202020204" pitchFamily="34" charset="0"/>
              </a:rPr>
              <a:t>more than </a:t>
            </a:r>
            <a:r>
              <a:rPr lang="en-US" sz="1900" dirty="0">
                <a:solidFill>
                  <a:srgbClr val="002060"/>
                </a:solidFill>
                <a:latin typeface="Arial" panose="020B0604020202020204" pitchFamily="34" charset="0"/>
                <a:cs typeface="Arial" panose="020B0604020202020204" pitchFamily="34" charset="0"/>
              </a:rPr>
              <a:t>doubled in size to command a 4.7% </a:t>
            </a:r>
            <a:r>
              <a:rPr lang="en-US" sz="1900" dirty="0" smtClean="0">
                <a:solidFill>
                  <a:srgbClr val="002060"/>
                </a:solidFill>
                <a:latin typeface="Arial" panose="020B0604020202020204" pitchFamily="34" charset="0"/>
                <a:cs typeface="Arial" panose="020B0604020202020204" pitchFamily="34" charset="0"/>
              </a:rPr>
              <a:t>share of </a:t>
            </a:r>
            <a:r>
              <a:rPr lang="en-US" sz="1900" dirty="0">
                <a:solidFill>
                  <a:srgbClr val="002060"/>
                </a:solidFill>
                <a:latin typeface="Arial" panose="020B0604020202020204" pitchFamily="34" charset="0"/>
                <a:cs typeface="Arial" panose="020B0604020202020204" pitchFamily="34" charset="0"/>
              </a:rPr>
              <a:t>the market, while Lidl increased its share </a:t>
            </a:r>
            <a:r>
              <a:rPr lang="en-US" sz="1900" dirty="0" smtClean="0">
                <a:solidFill>
                  <a:srgbClr val="002060"/>
                </a:solidFill>
                <a:latin typeface="Arial" panose="020B0604020202020204" pitchFamily="34" charset="0"/>
                <a:cs typeface="Arial" panose="020B0604020202020204" pitchFamily="34" charset="0"/>
              </a:rPr>
              <a:t>to 3.6</a:t>
            </a:r>
            <a:r>
              <a:rPr lang="en-US" sz="1900" dirty="0">
                <a:solidFill>
                  <a:srgbClr val="002060"/>
                </a:solidFill>
                <a:latin typeface="Arial" panose="020B0604020202020204" pitchFamily="34" charset="0"/>
                <a:cs typeface="Arial" panose="020B0604020202020204" pitchFamily="34" charset="0"/>
              </a:rPr>
              <a:t>%.</a:t>
            </a:r>
          </a:p>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1900" dirty="0">
                <a:solidFill>
                  <a:srgbClr val="002060"/>
                </a:solidFill>
                <a:latin typeface="Arial" panose="020B0604020202020204" pitchFamily="34" charset="0"/>
                <a:cs typeface="Arial" panose="020B0604020202020204" pitchFamily="34" charset="0"/>
              </a:rPr>
              <a:t>In October 2014, more problems emerged for </a:t>
            </a:r>
            <a:r>
              <a:rPr lang="en-US" sz="1900" dirty="0" smtClean="0">
                <a:solidFill>
                  <a:srgbClr val="002060"/>
                </a:solidFill>
                <a:latin typeface="Arial" panose="020B0604020202020204" pitchFamily="34" charset="0"/>
                <a:cs typeface="Arial" panose="020B0604020202020204" pitchFamily="34" charset="0"/>
              </a:rPr>
              <a:t/>
            </a:r>
            <a:br>
              <a:rPr lang="en-US" sz="1900" dirty="0" smtClean="0">
                <a:solidFill>
                  <a:srgbClr val="002060"/>
                </a:solidFill>
                <a:latin typeface="Arial" panose="020B0604020202020204" pitchFamily="34" charset="0"/>
                <a:cs typeface="Arial" panose="020B0604020202020204" pitchFamily="34" charset="0"/>
              </a:rPr>
            </a:br>
            <a:r>
              <a:rPr lang="en-US" sz="1900" dirty="0" smtClean="0">
                <a:solidFill>
                  <a:srgbClr val="002060"/>
                </a:solidFill>
                <a:latin typeface="Arial" panose="020B0604020202020204" pitchFamily="34" charset="0"/>
                <a:cs typeface="Arial" panose="020B0604020202020204" pitchFamily="34" charset="0"/>
              </a:rPr>
              <a:t>Tesco </a:t>
            </a:r>
            <a:r>
              <a:rPr lang="en-US" sz="1900" dirty="0">
                <a:solidFill>
                  <a:srgbClr val="002060"/>
                </a:solidFill>
                <a:latin typeface="Arial" panose="020B0604020202020204" pitchFamily="34" charset="0"/>
                <a:cs typeface="Arial" panose="020B0604020202020204" pitchFamily="34" charset="0"/>
              </a:rPr>
              <a:t>when The Serious Fraud </a:t>
            </a:r>
            <a:r>
              <a:rPr lang="en-US" sz="1900" dirty="0" smtClean="0">
                <a:solidFill>
                  <a:srgbClr val="002060"/>
                </a:solidFill>
                <a:latin typeface="Arial" panose="020B0604020202020204" pitchFamily="34" charset="0"/>
                <a:cs typeface="Arial" panose="020B0604020202020204" pitchFamily="34" charset="0"/>
              </a:rPr>
              <a:t>Office launched </a:t>
            </a:r>
            <a:r>
              <a:rPr lang="en-US" sz="1900" dirty="0">
                <a:solidFill>
                  <a:srgbClr val="002060"/>
                </a:solidFill>
                <a:latin typeface="Arial" panose="020B0604020202020204" pitchFamily="34" charset="0"/>
                <a:cs typeface="Arial" panose="020B0604020202020204" pitchFamily="34" charset="0"/>
              </a:rPr>
              <a:t>a </a:t>
            </a:r>
            <a:r>
              <a:rPr lang="en-US" sz="1900" dirty="0" smtClean="0">
                <a:solidFill>
                  <a:srgbClr val="002060"/>
                </a:solidFill>
                <a:latin typeface="Arial" panose="020B0604020202020204" pitchFamily="34" charset="0"/>
                <a:cs typeface="Arial" panose="020B0604020202020204" pitchFamily="34" charset="0"/>
              </a:rPr>
              <a:t/>
            </a:r>
            <a:br>
              <a:rPr lang="en-US" sz="1900" dirty="0" smtClean="0">
                <a:solidFill>
                  <a:srgbClr val="002060"/>
                </a:solidFill>
                <a:latin typeface="Arial" panose="020B0604020202020204" pitchFamily="34" charset="0"/>
                <a:cs typeface="Arial" panose="020B0604020202020204" pitchFamily="34" charset="0"/>
              </a:rPr>
            </a:br>
            <a:r>
              <a:rPr lang="en-US" sz="1900" dirty="0" smtClean="0">
                <a:solidFill>
                  <a:srgbClr val="002060"/>
                </a:solidFill>
                <a:latin typeface="Arial" panose="020B0604020202020204" pitchFamily="34" charset="0"/>
                <a:cs typeface="Arial" panose="020B0604020202020204" pitchFamily="34" charset="0"/>
              </a:rPr>
              <a:t>criminal </a:t>
            </a:r>
            <a:r>
              <a:rPr lang="en-US" sz="1900" dirty="0">
                <a:solidFill>
                  <a:srgbClr val="002060"/>
                </a:solidFill>
                <a:latin typeface="Arial" panose="020B0604020202020204" pitchFamily="34" charset="0"/>
                <a:cs typeface="Arial" panose="020B0604020202020204" pitchFamily="34" charset="0"/>
              </a:rPr>
              <a:t>investigation into its accounting practices </a:t>
            </a:r>
            <a:r>
              <a:rPr lang="en-US" sz="1900" dirty="0" smtClean="0">
                <a:solidFill>
                  <a:srgbClr val="002060"/>
                </a:solidFill>
                <a:latin typeface="Arial" panose="020B0604020202020204" pitchFamily="34" charset="0"/>
                <a:cs typeface="Arial" panose="020B0604020202020204" pitchFamily="34" charset="0"/>
              </a:rPr>
              <a:t/>
            </a:r>
            <a:br>
              <a:rPr lang="en-US" sz="1900" dirty="0" smtClean="0">
                <a:solidFill>
                  <a:srgbClr val="002060"/>
                </a:solidFill>
                <a:latin typeface="Arial" panose="020B0604020202020204" pitchFamily="34" charset="0"/>
                <a:cs typeface="Arial" panose="020B0604020202020204" pitchFamily="34" charset="0"/>
              </a:rPr>
            </a:br>
            <a:r>
              <a:rPr lang="en-US" sz="1900" dirty="0" smtClean="0">
                <a:solidFill>
                  <a:srgbClr val="002060"/>
                </a:solidFill>
                <a:latin typeface="Arial" panose="020B0604020202020204" pitchFamily="34" charset="0"/>
                <a:cs typeface="Arial" panose="020B0604020202020204" pitchFamily="34" charset="0"/>
              </a:rPr>
              <a:t>after </a:t>
            </a:r>
            <a:r>
              <a:rPr lang="en-US" sz="1900" dirty="0">
                <a:solidFill>
                  <a:srgbClr val="002060"/>
                </a:solidFill>
                <a:latin typeface="Arial" panose="020B0604020202020204" pitchFamily="34" charset="0"/>
                <a:cs typeface="Arial" panose="020B0604020202020204" pitchFamily="34" charset="0"/>
              </a:rPr>
              <a:t>a £263m </a:t>
            </a:r>
            <a:r>
              <a:rPr lang="en-US" sz="1900" dirty="0" smtClean="0">
                <a:solidFill>
                  <a:srgbClr val="002060"/>
                </a:solidFill>
                <a:latin typeface="Arial" panose="020B0604020202020204" pitchFamily="34" charset="0"/>
                <a:cs typeface="Arial" panose="020B0604020202020204" pitchFamily="34" charset="0"/>
              </a:rPr>
              <a:t>profit overstatement</a:t>
            </a:r>
            <a:r>
              <a:rPr lang="en-US" sz="1900" dirty="0">
                <a:solidFill>
                  <a:srgbClr val="002060"/>
                </a:solidFill>
                <a:latin typeface="Arial" panose="020B0604020202020204" pitchFamily="34" charset="0"/>
                <a:cs typeface="Arial" panose="020B0604020202020204" pitchFamily="34" charset="0"/>
              </a:rPr>
              <a:t>.</a:t>
            </a:r>
          </a:p>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1900" dirty="0">
                <a:solidFill>
                  <a:srgbClr val="002060"/>
                </a:solidFill>
                <a:latin typeface="Arial" panose="020B0604020202020204" pitchFamily="34" charset="0"/>
                <a:cs typeface="Arial" panose="020B0604020202020204" pitchFamily="34" charset="0"/>
              </a:rPr>
              <a:t>There are fears that Tesco employees will feel the </a:t>
            </a:r>
            <a:r>
              <a:rPr lang="en-US" sz="1900" dirty="0" smtClean="0">
                <a:solidFill>
                  <a:srgbClr val="002060"/>
                </a:solidFill>
                <a:latin typeface="Arial" panose="020B0604020202020204" pitchFamily="34" charset="0"/>
                <a:cs typeface="Arial" panose="020B0604020202020204" pitchFamily="34" charset="0"/>
              </a:rPr>
              <a:t/>
            </a:r>
            <a:br>
              <a:rPr lang="en-US" sz="1900" dirty="0" smtClean="0">
                <a:solidFill>
                  <a:srgbClr val="002060"/>
                </a:solidFill>
                <a:latin typeface="Arial" panose="020B0604020202020204" pitchFamily="34" charset="0"/>
                <a:cs typeface="Arial" panose="020B0604020202020204" pitchFamily="34" charset="0"/>
              </a:rPr>
            </a:br>
            <a:r>
              <a:rPr lang="en-US" sz="1900" dirty="0" smtClean="0">
                <a:solidFill>
                  <a:srgbClr val="002060"/>
                </a:solidFill>
                <a:latin typeface="Arial" panose="020B0604020202020204" pitchFamily="34" charset="0"/>
                <a:cs typeface="Arial" panose="020B0604020202020204" pitchFamily="34" charset="0"/>
              </a:rPr>
              <a:t>real </a:t>
            </a:r>
            <a:r>
              <a:rPr lang="en-US" sz="1900" dirty="0">
                <a:solidFill>
                  <a:srgbClr val="002060"/>
                </a:solidFill>
                <a:latin typeface="Arial" panose="020B0604020202020204" pitchFamily="34" charset="0"/>
                <a:cs typeface="Arial" panose="020B0604020202020204" pitchFamily="34" charset="0"/>
              </a:rPr>
              <a:t>impact of the falling profits in </a:t>
            </a:r>
            <a:r>
              <a:rPr lang="en-US" sz="1900" dirty="0" smtClean="0">
                <a:solidFill>
                  <a:srgbClr val="002060"/>
                </a:solidFill>
                <a:latin typeface="Arial" panose="020B0604020202020204" pitchFamily="34" charset="0"/>
                <a:cs typeface="Arial" panose="020B0604020202020204" pitchFamily="34" charset="0"/>
              </a:rPr>
              <a:t>an attempt </a:t>
            </a:r>
            <a:r>
              <a:rPr lang="en-US" sz="1900" dirty="0">
                <a:solidFill>
                  <a:srgbClr val="002060"/>
                </a:solidFill>
                <a:latin typeface="Arial" panose="020B0604020202020204" pitchFamily="34" charset="0"/>
                <a:cs typeface="Arial" panose="020B0604020202020204" pitchFamily="34" charset="0"/>
              </a:rPr>
              <a:t>to </a:t>
            </a:r>
            <a:r>
              <a:rPr lang="en-US" sz="1900" dirty="0" smtClean="0">
                <a:solidFill>
                  <a:srgbClr val="002060"/>
                </a:solidFill>
                <a:latin typeface="Arial" panose="020B0604020202020204" pitchFamily="34" charset="0"/>
                <a:cs typeface="Arial" panose="020B0604020202020204" pitchFamily="34" charset="0"/>
              </a:rPr>
              <a:t/>
            </a:r>
            <a:br>
              <a:rPr lang="en-US" sz="1900" dirty="0" smtClean="0">
                <a:solidFill>
                  <a:srgbClr val="002060"/>
                </a:solidFill>
                <a:latin typeface="Arial" panose="020B0604020202020204" pitchFamily="34" charset="0"/>
                <a:cs typeface="Arial" panose="020B0604020202020204" pitchFamily="34" charset="0"/>
              </a:rPr>
            </a:br>
            <a:r>
              <a:rPr lang="en-US" sz="1900" dirty="0" smtClean="0">
                <a:solidFill>
                  <a:srgbClr val="002060"/>
                </a:solidFill>
                <a:latin typeface="Arial" panose="020B0604020202020204" pitchFamily="34" charset="0"/>
                <a:cs typeface="Arial" panose="020B0604020202020204" pitchFamily="34" charset="0"/>
              </a:rPr>
              <a:t>reduce </a:t>
            </a:r>
            <a:r>
              <a:rPr lang="en-US" sz="1900" dirty="0">
                <a:solidFill>
                  <a:srgbClr val="002060"/>
                </a:solidFill>
                <a:latin typeface="Arial" panose="020B0604020202020204" pitchFamily="34" charset="0"/>
                <a:cs typeface="Arial" panose="020B0604020202020204" pitchFamily="34" charset="0"/>
              </a:rPr>
              <a:t>costs at the troubled retailer.</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12 – Exam Questions – January 2016</a:t>
            </a:r>
            <a:endParaRPr lang="en-GB" sz="3200"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6313"/>
          <a:stretch/>
        </p:blipFill>
        <p:spPr>
          <a:xfrm>
            <a:off x="6144768" y="4128279"/>
            <a:ext cx="2689352" cy="2491977"/>
          </a:xfrm>
          <a:prstGeom prst="rect">
            <a:avLst/>
          </a:prstGeom>
        </p:spPr>
      </p:pic>
      <p:sp>
        <p:nvSpPr>
          <p:cNvPr id="7" name="TextBox 6">
            <a:hlinkClick r:id="rId4" action="ppaction://hlinkfile"/>
          </p:cNvPr>
          <p:cNvSpPr txBox="1"/>
          <p:nvPr/>
        </p:nvSpPr>
        <p:spPr>
          <a:xfrm>
            <a:off x="8460432" y="2996952"/>
            <a:ext cx="432048" cy="769441"/>
          </a:xfrm>
          <a:prstGeom prst="rect">
            <a:avLst/>
          </a:prstGeom>
          <a:noFill/>
        </p:spPr>
        <p:txBody>
          <a:bodyPr wrap="square" rtlCol="0">
            <a:spAutoFit/>
          </a:bodyPr>
          <a:lstStyle/>
          <a:p>
            <a:pPr fontAlgn="base">
              <a:spcBef>
                <a:spcPct val="0"/>
              </a:spcBef>
              <a:spcAft>
                <a:spcPct val="0"/>
              </a:spcAft>
            </a:pPr>
            <a:r>
              <a:rPr lang="en-GB" sz="4400" b="1" dirty="0">
                <a:solidFill>
                  <a:srgbClr val="FF0000"/>
                </a:solidFill>
                <a:latin typeface="Arial" charset="0"/>
              </a:rPr>
              <a:t>?</a:t>
            </a:r>
            <a:endParaRPr lang="en-GB" b="1" dirty="0">
              <a:solidFill>
                <a:srgbClr val="FF0000"/>
              </a:solidFill>
              <a:latin typeface="Arial" charset="0"/>
            </a:endParaRPr>
          </a:p>
        </p:txBody>
      </p:sp>
    </p:spTree>
    <p:extLst>
      <p:ext uri="{BB962C8B-B14F-4D97-AF65-F5344CB8AC3E}">
        <p14:creationId xmlns:p14="http://schemas.microsoft.com/office/powerpoint/2010/main" val="3009265626"/>
      </p:ext>
    </p:extLst>
  </p:cSld>
  <p:clrMapOvr>
    <a:masterClrMapping/>
  </p:clrMapOvr>
  <p:transition advClick="0"/>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683607"/>
          </a:xfrm>
          <a:prstGeom prst="rect">
            <a:avLst/>
          </a:prstGeom>
        </p:spPr>
        <p:txBody>
          <a:bodyPr wrap="square">
            <a:spAutoFit/>
          </a:bodyPr>
          <a:lstStyle/>
          <a:p>
            <a:pPr marL="457200" indent="-457200">
              <a:spcAft>
                <a:spcPts val="400"/>
              </a:spcAft>
              <a:buClr>
                <a:schemeClr val="accent6">
                  <a:lumMod val="50000"/>
                </a:schemeClr>
              </a:buClr>
              <a:buFont typeface="+mj-lt"/>
              <a:buAutoNum type="arabicPeriod" startAt="8"/>
              <a:tabLst>
                <a:tab pos="8345488" algn="r"/>
              </a:tabLst>
            </a:pPr>
            <a:r>
              <a:rPr lang="en-US" sz="2000" dirty="0">
                <a:solidFill>
                  <a:srgbClr val="FF0000"/>
                </a:solidFill>
                <a:latin typeface="Arial" panose="020B0604020202020204" pitchFamily="34" charset="0"/>
                <a:cs typeface="Arial" panose="020B0604020202020204" pitchFamily="34" charset="0"/>
              </a:rPr>
              <a:t>(b) Explain one factor that might affect the amount of working capital held by </a:t>
            </a:r>
            <a:r>
              <a:rPr lang="en-US" sz="2000" dirty="0" smtClean="0">
                <a:solidFill>
                  <a:srgbClr val="FF0000"/>
                </a:solidFill>
                <a:latin typeface="Arial" panose="020B0604020202020204" pitchFamily="34" charset="0"/>
                <a:cs typeface="Arial" panose="020B0604020202020204" pitchFamily="34" charset="0"/>
              </a:rPr>
              <a:t>Tesco. (6)</a:t>
            </a:r>
          </a:p>
          <a:p>
            <a:pPr>
              <a:spcAft>
                <a:spcPts val="400"/>
              </a:spcAft>
              <a:buClr>
                <a:schemeClr val="accent6">
                  <a:lumMod val="50000"/>
                </a:schemeClr>
              </a:buClr>
              <a:tabLst>
                <a:tab pos="8345488" algn="r"/>
              </a:tabLst>
            </a:pPr>
            <a:r>
              <a:rPr lang="en-US" sz="2000" dirty="0" smtClean="0">
                <a:solidFill>
                  <a:srgbClr val="FF0000"/>
                </a:solidFill>
                <a:latin typeface="Arial" panose="020B0604020202020204" pitchFamily="34" charset="0"/>
                <a:cs typeface="Arial" panose="020B0604020202020204" pitchFamily="34"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a:t>
            </a:r>
            <a:r>
              <a:rPr lang="en-US" sz="2000" b="1" dirty="0">
                <a:solidFill>
                  <a:srgbClr val="FF0000"/>
                </a:solidFill>
                <a:latin typeface="Arial" panose="020B0604020202020204" pitchFamily="34" charset="0"/>
                <a:cs typeface="Arial" panose="020B0604020202020204" pitchFamily="34" charset="0"/>
              </a:rPr>
              <a:t>(Total for Question </a:t>
            </a:r>
            <a:r>
              <a:rPr lang="en-US" sz="2000" b="1" dirty="0" smtClean="0">
                <a:solidFill>
                  <a:srgbClr val="FF0000"/>
                </a:solidFill>
                <a:latin typeface="Arial" panose="020B0604020202020204" pitchFamily="34" charset="0"/>
                <a:cs typeface="Arial" panose="020B0604020202020204" pitchFamily="34" charset="0"/>
              </a:rPr>
              <a:t>8 </a:t>
            </a:r>
            <a:r>
              <a:rPr lang="en-US" sz="2000" b="1" dirty="0">
                <a:solidFill>
                  <a:srgbClr val="FF0000"/>
                </a:solidFill>
                <a:latin typeface="Arial" panose="020B0604020202020204" pitchFamily="34" charset="0"/>
                <a:cs typeface="Arial" panose="020B0604020202020204" pitchFamily="34" charset="0"/>
              </a:rPr>
              <a:t>= </a:t>
            </a:r>
            <a:r>
              <a:rPr lang="en-US" sz="2000" b="1" dirty="0" smtClean="0">
                <a:solidFill>
                  <a:srgbClr val="FF0000"/>
                </a:solidFill>
                <a:latin typeface="Arial" panose="020B0604020202020204" pitchFamily="34" charset="0"/>
                <a:cs typeface="Arial" panose="020B0604020202020204" pitchFamily="34" charset="0"/>
              </a:rPr>
              <a:t>8 </a:t>
            </a:r>
            <a:r>
              <a:rPr lang="en-US" sz="2000" b="1" dirty="0">
                <a:solidFill>
                  <a:srgbClr val="FF0000"/>
                </a:solidFill>
                <a:latin typeface="Arial" panose="020B0604020202020204" pitchFamily="34" charset="0"/>
                <a:cs typeface="Arial" panose="020B0604020202020204" pitchFamily="34" charset="0"/>
              </a:rPr>
              <a:t>marks)</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12 – Exam Questions – January 2016</a:t>
            </a:r>
            <a:endParaRPr lang="en-GB" sz="3200" dirty="0"/>
          </a:p>
        </p:txBody>
      </p:sp>
      <p:sp>
        <p:nvSpPr>
          <p:cNvPr id="4" name="TextBox 3">
            <a:hlinkClick r:id="rId3" action="ppaction://hlinkfile"/>
          </p:cNvPr>
          <p:cNvSpPr txBox="1"/>
          <p:nvPr/>
        </p:nvSpPr>
        <p:spPr>
          <a:xfrm>
            <a:off x="8316416" y="1988840"/>
            <a:ext cx="432048" cy="769441"/>
          </a:xfrm>
          <a:prstGeom prst="rect">
            <a:avLst/>
          </a:prstGeom>
          <a:noFill/>
        </p:spPr>
        <p:txBody>
          <a:bodyPr wrap="square" rtlCol="0">
            <a:spAutoFit/>
          </a:bodyPr>
          <a:lstStyle/>
          <a:p>
            <a:pPr fontAlgn="base">
              <a:spcBef>
                <a:spcPct val="0"/>
              </a:spcBef>
              <a:spcAft>
                <a:spcPct val="0"/>
              </a:spcAft>
            </a:pPr>
            <a:r>
              <a:rPr lang="en-GB" sz="4400" b="1" dirty="0">
                <a:solidFill>
                  <a:srgbClr val="FF0000"/>
                </a:solidFill>
                <a:latin typeface="Arial" charset="0"/>
              </a:rPr>
              <a:t>?</a:t>
            </a:r>
            <a:endParaRPr lang="en-GB" b="1" dirty="0">
              <a:solidFill>
                <a:srgbClr val="FF0000"/>
              </a:solidFill>
              <a:latin typeface="Arial" charset="0"/>
            </a:endParaRPr>
          </a:p>
        </p:txBody>
      </p:sp>
    </p:spTree>
    <p:extLst>
      <p:ext uri="{BB962C8B-B14F-4D97-AF65-F5344CB8AC3E}">
        <p14:creationId xmlns:p14="http://schemas.microsoft.com/office/powerpoint/2010/main" val="2970240281"/>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32453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As you progress through your course you will do lots of work with your teachers on how to approach </a:t>
            </a:r>
            <a:r>
              <a:rPr lang="en-US" sz="1700" dirty="0" smtClean="0"/>
              <a:t>exam questions</a:t>
            </a:r>
            <a:r>
              <a:rPr lang="en-US" sz="1700" dirty="0"/>
              <a:t>. Here are just a couple of general tips to help you out:</a:t>
            </a:r>
          </a:p>
          <a:p>
            <a:pPr marL="457200" indent="-457200">
              <a:buClr>
                <a:schemeClr val="accent6">
                  <a:lumMod val="50000"/>
                </a:schemeClr>
              </a:buClr>
              <a:buFont typeface="+mj-lt"/>
              <a:buAutoNum type="arabicPeriod"/>
            </a:pPr>
            <a:r>
              <a:rPr lang="en-US" sz="1700" dirty="0" smtClean="0"/>
              <a:t>When </a:t>
            </a:r>
            <a:r>
              <a:rPr lang="en-US" sz="1700" dirty="0"/>
              <a:t>you read a question, look for </a:t>
            </a:r>
            <a:r>
              <a:rPr lang="en-US" sz="1700" b="1" dirty="0"/>
              <a:t>three things: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command word.</a:t>
            </a:r>
            <a:r>
              <a:rPr lang="en-US" sz="1700" dirty="0"/>
              <a:t> This tells you to ‘describe’, ‘analyse’, ‘assess’ etc. It is important because </a:t>
            </a:r>
            <a:r>
              <a:rPr lang="en-US" sz="1700" dirty="0" smtClean="0"/>
              <a:t>it lets </a:t>
            </a:r>
            <a:r>
              <a:rPr lang="en-US" sz="1700" dirty="0"/>
              <a:t>you know which skills and assessment objectives are being assessed in your answer. Make </a:t>
            </a:r>
            <a:r>
              <a:rPr lang="en-US" sz="1700" dirty="0" smtClean="0"/>
              <a:t>sure you </a:t>
            </a:r>
            <a:r>
              <a:rPr lang="en-US" sz="1700" dirty="0"/>
              <a:t>know what each command word is asking for.</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number of marks</a:t>
            </a:r>
            <a:r>
              <a:rPr lang="en-US" sz="1700" dirty="0">
                <a:solidFill>
                  <a:srgbClr val="FF0000"/>
                </a:solidFill>
              </a:rPr>
              <a:t> </a:t>
            </a:r>
            <a:r>
              <a:rPr lang="en-US" sz="1700" dirty="0"/>
              <a:t>given. This gives you information about how to answer the question </a:t>
            </a:r>
            <a:r>
              <a:rPr lang="en-US" sz="1700" dirty="0" smtClean="0"/>
              <a:t>because you </a:t>
            </a:r>
            <a:r>
              <a:rPr lang="en-US" sz="1700" dirty="0"/>
              <a:t>can see whether marks are given for each skill demonstrated (with low-mark answers) or for </a:t>
            </a:r>
            <a:r>
              <a:rPr lang="en-US" sz="1700" dirty="0" smtClean="0"/>
              <a:t>the level </a:t>
            </a:r>
            <a:r>
              <a:rPr lang="en-US" sz="1700" dirty="0"/>
              <a:t>of response (higher mark answers). Understanding how to gain marks means that you can </a:t>
            </a:r>
            <a:r>
              <a:rPr lang="en-US" sz="1700" dirty="0" smtClean="0"/>
              <a:t>self-check your </a:t>
            </a:r>
            <a:r>
              <a:rPr lang="en-US" sz="1700" dirty="0"/>
              <a:t>answers to see whether you have given the examiner what they need in order to </a:t>
            </a:r>
            <a:r>
              <a:rPr lang="en-US" sz="1700" dirty="0" smtClean="0"/>
              <a:t>award you </a:t>
            </a:r>
            <a:r>
              <a:rPr lang="en-US" sz="1700" dirty="0"/>
              <a:t>full marks.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relevant theory</a:t>
            </a:r>
            <a:r>
              <a:rPr lang="en-US" sz="1700" b="1" dirty="0"/>
              <a:t>.</a:t>
            </a:r>
            <a:r>
              <a:rPr lang="en-US" sz="1700" dirty="0"/>
              <a:t> Each question is testing your understanding of a piece of theory from </a:t>
            </a:r>
            <a:r>
              <a:rPr lang="en-US" sz="1700" dirty="0" smtClean="0"/>
              <a:t>the unit </a:t>
            </a:r>
            <a:r>
              <a:rPr lang="en-US" sz="1700" dirty="0"/>
              <a:t>specification. You may have to apply this to a specific context, but before this you need to </a:t>
            </a:r>
            <a:r>
              <a:rPr lang="en-US" sz="1700" dirty="0" smtClean="0"/>
              <a:t>be clear </a:t>
            </a:r>
            <a:r>
              <a:rPr lang="en-US" sz="1700" dirty="0"/>
              <a:t>on what the theory is. In this book the questions all relate to the chapter they are in, so this </a:t>
            </a:r>
            <a:r>
              <a:rPr lang="en-US" sz="1700" dirty="0" smtClean="0"/>
              <a:t>is pretty </a:t>
            </a:r>
            <a:r>
              <a:rPr lang="en-US" sz="1700" dirty="0"/>
              <a:t>easy, but get in the habit now of thinking about the key pieces of theory before you start </a:t>
            </a:r>
            <a:r>
              <a:rPr lang="en-US" sz="1700" dirty="0" smtClean="0"/>
              <a:t>to write </a:t>
            </a:r>
            <a:r>
              <a:rPr lang="en-US" sz="1700" dirty="0"/>
              <a:t>your answers.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46832519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632311"/>
          </a:xfrm>
          <a:prstGeom prst="rect">
            <a:avLst/>
          </a:prstGeom>
        </p:spPr>
        <p:txBody>
          <a:bodyPr wrap="square">
            <a:spAutoFit/>
          </a:bodyPr>
          <a:lstStyle/>
          <a:p>
            <a:pPr marL="457200" indent="-457200">
              <a:buClr>
                <a:schemeClr val="accent6">
                  <a:lumMod val="50000"/>
                </a:schemeClr>
              </a:buClr>
              <a:buFont typeface="+mj-lt"/>
              <a:buAutoNum type="arabicPeriod" startAt="2"/>
            </a:pPr>
            <a:r>
              <a:rPr lang="en-US" sz="2000" dirty="0"/>
              <a:t>Application is the skill of writing in context. To help you develop this skill when you read business </a:t>
            </a:r>
            <a:r>
              <a:rPr lang="en-US" sz="2000" dirty="0" smtClean="0"/>
              <a:t>case studies</a:t>
            </a:r>
            <a:r>
              <a:rPr lang="en-US" sz="2000" dirty="0"/>
              <a:t>, as part of your wider reading and in sections B and C of the unit 1 exam paper, make brief </a:t>
            </a:r>
            <a:r>
              <a:rPr lang="en-US" sz="2000" dirty="0" smtClean="0"/>
              <a:t>notes using </a:t>
            </a:r>
            <a:r>
              <a:rPr lang="en-US" sz="2000" dirty="0"/>
              <a:t>the acronym LOSER. Then draw on these notes when applying theory to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LO</a:t>
            </a:r>
            <a:r>
              <a:rPr lang="en-US" sz="2000" dirty="0"/>
              <a:t> stands for long-term and short-term objectives</a:t>
            </a:r>
          </a:p>
          <a:p>
            <a:pPr marL="795338" indent="-388938">
              <a:buClr>
                <a:schemeClr val="accent6">
                  <a:lumMod val="50000"/>
                </a:schemeClr>
              </a:buClr>
              <a:buFont typeface="Wingdings 3" panose="05040102010807070707" pitchFamily="18" charset="2"/>
              <a:buChar char=""/>
              <a:tabLst>
                <a:tab pos="914400" algn="l"/>
              </a:tabLst>
            </a:pPr>
            <a:r>
              <a:rPr lang="en-US" sz="2000" dirty="0"/>
              <a:t>What are the business’s goals, overall and within the situation described in the case study? Any </a:t>
            </a:r>
            <a:r>
              <a:rPr lang="en-US" sz="2000" dirty="0" smtClean="0"/>
              <a:t>issues you </a:t>
            </a:r>
            <a:r>
              <a:rPr lang="en-US" sz="2000" dirty="0"/>
              <a:t>highlight or suggested actions you identify should be relevant to the objectives of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S</a:t>
            </a:r>
            <a:r>
              <a:rPr lang="en-US" sz="2000" dirty="0"/>
              <a:t> stands for stakeholders</a:t>
            </a:r>
          </a:p>
          <a:p>
            <a:pPr marL="795338" indent="-388938">
              <a:buClr>
                <a:schemeClr val="accent6">
                  <a:lumMod val="50000"/>
                </a:schemeClr>
              </a:buClr>
              <a:buFont typeface="Wingdings 3" panose="05040102010807070707" pitchFamily="18" charset="2"/>
              <a:buChar char=""/>
              <a:tabLst>
                <a:tab pos="914400" algn="l"/>
              </a:tabLst>
            </a:pPr>
            <a:r>
              <a:rPr lang="en-US" sz="2000" dirty="0"/>
              <a:t>What groups of individuals have an interest in this business? Be as specific as you can, using the </a:t>
            </a:r>
            <a:r>
              <a:rPr lang="en-US" sz="2000" dirty="0" smtClean="0"/>
              <a:t>names of </a:t>
            </a:r>
            <a:r>
              <a:rPr lang="en-US" sz="2000" dirty="0"/>
              <a:t>owners, for example, or listing the different suppliers if these are mentioned in the case study.</a:t>
            </a:r>
          </a:p>
          <a:p>
            <a:pPr marL="795338" indent="-388938">
              <a:buClr>
                <a:schemeClr val="accent6">
                  <a:lumMod val="50000"/>
                </a:schemeClr>
              </a:buClr>
              <a:buFont typeface="Wingdings 3" panose="05040102010807070707" pitchFamily="18" charset="2"/>
              <a:buChar char=""/>
              <a:tabLst>
                <a:tab pos="914400" algn="l"/>
              </a:tabLst>
            </a:pPr>
            <a:r>
              <a:rPr lang="en-US" sz="2000" b="1" dirty="0"/>
              <a:t>E</a:t>
            </a:r>
            <a:r>
              <a:rPr lang="en-US" sz="2000" dirty="0"/>
              <a:t> stands for </a:t>
            </a:r>
            <a:r>
              <a:rPr lang="en-US" sz="2000" dirty="0" smtClean="0"/>
              <a:t>environment</a:t>
            </a:r>
            <a:endParaRPr lang="en-US" sz="2000" dirty="0"/>
          </a:p>
          <a:p>
            <a:pPr marL="795338" indent="-388938">
              <a:buClr>
                <a:schemeClr val="accent6">
                  <a:lumMod val="50000"/>
                </a:schemeClr>
              </a:buClr>
              <a:buFont typeface="Wingdings 3" panose="05040102010807070707" pitchFamily="18" charset="2"/>
              <a:buChar char=""/>
              <a:tabLst>
                <a:tab pos="914400" algn="l"/>
              </a:tabLst>
            </a:pPr>
            <a:r>
              <a:rPr lang="en-US" sz="2000" dirty="0"/>
              <a:t>Used here, this E refers to everything to do with the environment in which the business operates.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332964090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Consider (briefly) the following:</a:t>
            </a:r>
          </a:p>
          <a:p>
            <a:pPr marL="863600" indent="-406400">
              <a:buClr>
                <a:schemeClr val="accent6">
                  <a:lumMod val="50000"/>
                </a:schemeClr>
              </a:buClr>
              <a:buFont typeface="Wingdings" panose="05000000000000000000" pitchFamily="2" charset="2"/>
              <a:buChar char="v"/>
            </a:pPr>
            <a:r>
              <a:rPr lang="en-US" sz="1700" dirty="0" smtClean="0"/>
              <a:t>The </a:t>
            </a:r>
            <a:r>
              <a:rPr lang="en-US" sz="1700" dirty="0"/>
              <a:t>market in which the business competes</a:t>
            </a:r>
          </a:p>
          <a:p>
            <a:pPr marL="863600" indent="-406400">
              <a:buClr>
                <a:schemeClr val="accent6">
                  <a:lumMod val="50000"/>
                </a:schemeClr>
              </a:buClr>
              <a:buFont typeface="Wingdings" panose="05000000000000000000" pitchFamily="2" charset="2"/>
              <a:buChar char="v"/>
            </a:pPr>
            <a:r>
              <a:rPr lang="en-US" sz="1700" dirty="0" smtClean="0"/>
              <a:t>Major </a:t>
            </a:r>
            <a:r>
              <a:rPr lang="en-US" sz="1700" dirty="0"/>
              <a:t>competitors</a:t>
            </a:r>
          </a:p>
          <a:p>
            <a:pPr marL="863600" indent="-406400">
              <a:buClr>
                <a:schemeClr val="accent6">
                  <a:lumMod val="50000"/>
                </a:schemeClr>
              </a:buClr>
              <a:buFont typeface="Wingdings" panose="05000000000000000000" pitchFamily="2" charset="2"/>
              <a:buChar char="v"/>
            </a:pPr>
            <a:r>
              <a:rPr lang="en-US" sz="1700" dirty="0" smtClean="0"/>
              <a:t>Trends </a:t>
            </a:r>
            <a:r>
              <a:rPr lang="en-US" sz="1700" dirty="0"/>
              <a:t>in the market</a:t>
            </a:r>
          </a:p>
          <a:p>
            <a:pPr marL="863600" indent="-406400">
              <a:buClr>
                <a:schemeClr val="accent6">
                  <a:lumMod val="50000"/>
                </a:schemeClr>
              </a:buClr>
              <a:buFont typeface="Wingdings" panose="05000000000000000000" pitchFamily="2" charset="2"/>
              <a:buChar char="v"/>
            </a:pPr>
            <a:r>
              <a:rPr lang="en-US" sz="1700" dirty="0" smtClean="0"/>
              <a:t>Economic </a:t>
            </a:r>
            <a:r>
              <a:rPr lang="en-US" sz="1700" dirty="0"/>
              <a:t>conditions</a:t>
            </a:r>
          </a:p>
          <a:p>
            <a:pPr marL="863600" indent="-406400">
              <a:buClr>
                <a:schemeClr val="accent6">
                  <a:lumMod val="50000"/>
                </a:schemeClr>
              </a:buClr>
              <a:buFont typeface="Wingdings" panose="05000000000000000000" pitchFamily="2" charset="2"/>
              <a:buChar char="v"/>
            </a:pPr>
            <a:r>
              <a:rPr lang="en-US" sz="1700" dirty="0" smtClean="0"/>
              <a:t>Any </a:t>
            </a:r>
            <a:r>
              <a:rPr lang="en-US" sz="1700" dirty="0"/>
              <a:t>other relevant SLEPT factors. SLEPT stands for: Social, Legal, Economic, Political, Technological.</a:t>
            </a:r>
          </a:p>
          <a:p>
            <a:pPr marL="457200" indent="-457200">
              <a:buClr>
                <a:schemeClr val="accent6">
                  <a:lumMod val="50000"/>
                </a:schemeClr>
              </a:buClr>
              <a:buFont typeface="Wingdings 3" panose="05040102010807070707" pitchFamily="18" charset="2"/>
              <a:buChar char=""/>
            </a:pPr>
            <a:r>
              <a:rPr lang="en-US" sz="1700" dirty="0"/>
              <a:t>It is an acronym commonly used to embrace all aspects of the business environment.</a:t>
            </a:r>
          </a:p>
          <a:p>
            <a:pPr marL="457200" indent="-457200">
              <a:buClr>
                <a:schemeClr val="accent6">
                  <a:lumMod val="50000"/>
                </a:schemeClr>
              </a:buClr>
              <a:buFont typeface="Wingdings 3" panose="05040102010807070707" pitchFamily="18" charset="2"/>
              <a:buChar char=""/>
            </a:pPr>
            <a:r>
              <a:rPr lang="en-US" sz="1700" b="1" dirty="0"/>
              <a:t>R</a:t>
            </a:r>
            <a:r>
              <a:rPr lang="en-US" sz="1700" dirty="0"/>
              <a:t> stands for resources.</a:t>
            </a:r>
          </a:p>
          <a:p>
            <a:pPr marL="457200" indent="-457200">
              <a:buClr>
                <a:schemeClr val="accent6">
                  <a:lumMod val="50000"/>
                </a:schemeClr>
              </a:buClr>
              <a:buFont typeface="Wingdings 3" panose="05040102010807070707" pitchFamily="18" charset="2"/>
              <a:buChar char=""/>
            </a:pPr>
            <a:r>
              <a:rPr lang="en-US" sz="1700" dirty="0"/>
              <a:t>The E above asks you to look at factors which are beyond the business’s control – these apply to all </a:t>
            </a:r>
            <a:r>
              <a:rPr lang="en-US" sz="1700" dirty="0" smtClean="0"/>
              <a:t>firms in </a:t>
            </a:r>
            <a:r>
              <a:rPr lang="en-US" sz="1700" dirty="0"/>
              <a:t>the market. Resources are factors which are specific to the business and are not available to </a:t>
            </a:r>
            <a:r>
              <a:rPr lang="en-US" sz="1700" dirty="0" smtClean="0"/>
              <a:t>all firms</a:t>
            </a:r>
            <a:r>
              <a:rPr lang="en-US" sz="1700" dirty="0"/>
              <a:t>… the opposite. Using resources effectively can give a firm a source of competitive advantage. </a:t>
            </a:r>
            <a:r>
              <a:rPr lang="en-US" sz="1700" dirty="0" smtClean="0"/>
              <a:t>This means </a:t>
            </a:r>
            <a:r>
              <a:rPr lang="en-US" sz="1700" dirty="0"/>
              <a:t>a way to gain customers over competitors. Resources could include:</a:t>
            </a:r>
          </a:p>
          <a:p>
            <a:pPr marL="863600" indent="-406400">
              <a:buClr>
                <a:schemeClr val="accent6">
                  <a:lumMod val="50000"/>
                </a:schemeClr>
              </a:buClr>
              <a:buFont typeface="Wingdings" panose="05000000000000000000" pitchFamily="2" charset="2"/>
              <a:buChar char="v"/>
            </a:pPr>
            <a:r>
              <a:rPr lang="en-US" sz="1700" dirty="0" smtClean="0"/>
              <a:t>Special </a:t>
            </a:r>
            <a:r>
              <a:rPr lang="en-US" sz="1700" dirty="0"/>
              <a:t>staff skills and expertise</a:t>
            </a:r>
          </a:p>
          <a:p>
            <a:pPr marL="863600" indent="-406400">
              <a:buClr>
                <a:schemeClr val="accent6">
                  <a:lumMod val="50000"/>
                </a:schemeClr>
              </a:buClr>
              <a:buFont typeface="Wingdings" panose="05000000000000000000" pitchFamily="2" charset="2"/>
              <a:buChar char="v"/>
            </a:pPr>
            <a:r>
              <a:rPr lang="en-US" sz="1700" dirty="0" smtClean="0"/>
              <a:t>Money </a:t>
            </a:r>
            <a:r>
              <a:rPr lang="en-US" sz="1700" dirty="0"/>
              <a:t>in the bank</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good reputation</a:t>
            </a:r>
          </a:p>
          <a:p>
            <a:pPr marL="863600" indent="-406400">
              <a:buClr>
                <a:schemeClr val="accent6">
                  <a:lumMod val="50000"/>
                </a:schemeClr>
              </a:buClr>
              <a:buFont typeface="Wingdings" panose="05000000000000000000" pitchFamily="2" charset="2"/>
              <a:buChar char="v"/>
            </a:pPr>
            <a:r>
              <a:rPr lang="en-US" sz="1700" dirty="0" smtClean="0"/>
              <a:t>Strong </a:t>
            </a:r>
            <a:r>
              <a:rPr lang="en-US" sz="1700" dirty="0"/>
              <a:t>brands</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secure customer base</a:t>
            </a:r>
          </a:p>
          <a:p>
            <a:pPr marL="863600" indent="-406400">
              <a:buClr>
                <a:schemeClr val="accent6">
                  <a:lumMod val="50000"/>
                </a:schemeClr>
              </a:buClr>
              <a:buFont typeface="Wingdings" panose="05000000000000000000" pitchFamily="2" charset="2"/>
              <a:buChar char="v"/>
            </a:pPr>
            <a:r>
              <a:rPr lang="en-US" sz="1700" dirty="0" smtClean="0"/>
              <a:t>Access </a:t>
            </a:r>
            <a:r>
              <a:rPr lang="en-US" sz="1700" dirty="0"/>
              <a:t>to particularly high quality raw materials, or to low cost materials.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674498760"/>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912768" cy="5647700"/>
          </a:xfrm>
          <a:prstGeom prst="rect">
            <a:avLst/>
          </a:prstGeom>
        </p:spPr>
        <p:txBody>
          <a:bodyPr wrap="square">
            <a:spAutoFit/>
          </a:bodyPr>
          <a:lstStyle/>
          <a:p>
            <a:pPr>
              <a:buClr>
                <a:schemeClr val="accent6">
                  <a:lumMod val="50000"/>
                </a:schemeClr>
              </a:buClr>
            </a:pPr>
            <a:r>
              <a:rPr lang="en-US" sz="1900" b="1" dirty="0">
                <a:solidFill>
                  <a:schemeClr val="accent5">
                    <a:lumMod val="50000"/>
                  </a:schemeClr>
                </a:solidFill>
              </a:rPr>
              <a:t>Running cafes</a:t>
            </a:r>
          </a:p>
          <a:p>
            <a:pPr marL="360363" indent="-360363">
              <a:buClr>
                <a:schemeClr val="accent6">
                  <a:lumMod val="50000"/>
                </a:schemeClr>
              </a:buClr>
              <a:buFont typeface="Wingdings 3" panose="05040102010807070707" pitchFamily="18" charset="2"/>
              <a:buChar char=""/>
            </a:pPr>
            <a:r>
              <a:rPr lang="en-US" sz="1900" dirty="0">
                <a:solidFill>
                  <a:schemeClr val="accent5">
                    <a:lumMod val="50000"/>
                  </a:schemeClr>
                </a:solidFill>
              </a:rPr>
              <a:t>Kaye Walker owns and runs two cafes in Beverley, East Yorkshire. Until recently she was convinced that the market size was restricted to customers visiting the historic market town plus those who shopped or worked in Beverley. She was also constrained by the number of customers she could accommodate in her establishments. She had historical information on her previous sales levels.</a:t>
            </a:r>
          </a:p>
          <a:p>
            <a:pPr marL="360363" indent="-360363">
              <a:buClr>
                <a:schemeClr val="accent6">
                  <a:lumMod val="50000"/>
                </a:schemeClr>
              </a:buClr>
              <a:buFont typeface="Wingdings 3" panose="05040102010807070707" pitchFamily="18" charset="2"/>
              <a:buChar char=""/>
            </a:pPr>
            <a:r>
              <a:rPr lang="en-US" sz="1900" dirty="0">
                <a:solidFill>
                  <a:schemeClr val="accent5">
                    <a:lumMod val="50000"/>
                  </a:schemeClr>
                </a:solidFill>
              </a:rPr>
              <a:t>Her market consists of customers who come to eat in her cafe or to take food away. She has a number of competitors in Beverley, including national chain outlets. She thinks that price is not an area in which she can gain a competitive advantage. </a:t>
            </a:r>
            <a:r>
              <a:rPr lang="en-US" sz="1900" dirty="0" smtClean="0">
                <a:solidFill>
                  <a:schemeClr val="accent5">
                    <a:lumMod val="50000"/>
                  </a:schemeClr>
                </a:solidFill>
              </a:rPr>
              <a:t>Kaye </a:t>
            </a:r>
            <a:r>
              <a:rPr lang="en-US" sz="1900" dirty="0">
                <a:solidFill>
                  <a:schemeClr val="accent5">
                    <a:lumMod val="50000"/>
                  </a:schemeClr>
                </a:solidFill>
              </a:rPr>
              <a:t>feels that personal service, combined with a choice of fresh food, prepared on site, will be her USP. </a:t>
            </a:r>
            <a:r>
              <a:rPr lang="en-US" sz="1900" dirty="0" smtClean="0">
                <a:solidFill>
                  <a:schemeClr val="accent5">
                    <a:lumMod val="50000"/>
                  </a:schemeClr>
                </a:solidFill>
              </a:rPr>
              <a:t>In </a:t>
            </a:r>
            <a:r>
              <a:rPr lang="en-US" sz="1900" dirty="0">
                <a:solidFill>
                  <a:schemeClr val="accent5">
                    <a:lumMod val="50000"/>
                  </a:schemeClr>
                </a:solidFill>
              </a:rPr>
              <a:t>the past she has tried to build up delivery of specialised products, e.g. pork pies and Christmas cakes and she has done some outside catering. But the market has been stagnant or even declining recently, as people are cutting back on eating out</a:t>
            </a:r>
            <a:r>
              <a:rPr lang="en-US" sz="1900" dirty="0" smtClean="0">
                <a:solidFill>
                  <a:schemeClr val="accent5">
                    <a:lumMod val="50000"/>
                  </a:schemeClr>
                </a:solidFill>
              </a:rPr>
              <a:t>.</a:t>
            </a:r>
            <a:endParaRPr lang="en-US" sz="1900" dirty="0">
              <a:solidFill>
                <a:schemeClr val="accent5">
                  <a:lumMod val="50000"/>
                </a:schemeClr>
              </a:solidFill>
            </a:endParaRPr>
          </a:p>
        </p:txBody>
      </p:sp>
      <p:sp>
        <p:nvSpPr>
          <p:cNvPr id="6" name="Title 1"/>
          <p:cNvSpPr>
            <a:spLocks noGrp="1"/>
          </p:cNvSpPr>
          <p:nvPr>
            <p:ph type="title"/>
          </p:nvPr>
        </p:nvSpPr>
        <p:spPr>
          <a:xfrm>
            <a:off x="35496" y="72008"/>
            <a:ext cx="7704856" cy="548680"/>
          </a:xfrm>
        </p:spPr>
        <p:txBody>
          <a:bodyPr>
            <a:noAutofit/>
          </a:bodyPr>
          <a:lstStyle/>
          <a:p>
            <a:r>
              <a:rPr lang="en-GB" dirty="0" smtClean="0"/>
              <a:t>12.1 </a:t>
            </a:r>
            <a:r>
              <a:rPr lang="en-GB" dirty="0"/>
              <a:t>– </a:t>
            </a:r>
            <a:r>
              <a:rPr lang="en-GB" dirty="0" smtClean="0"/>
              <a:t>Risks and Forecasting</a:t>
            </a:r>
            <a:endParaRPr lang="en-GB" sz="40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62</a:t>
            </a:r>
            <a:endParaRPr lang="en-GB" sz="1200" b="1" dirty="0">
              <a:latin typeface="Arial" panose="020B0604020202020204" pitchFamily="34" charset="0"/>
              <a:cs typeface="Arial" panose="020B0604020202020204" pitchFamily="34" charset="0"/>
            </a:endParaRPr>
          </a:p>
        </p:txBody>
      </p:sp>
      <p:pic>
        <p:nvPicPr>
          <p:cNvPr id="14340" name="Picture 4" descr="Image result for small caf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4288" y="1124745"/>
            <a:ext cx="1657028" cy="117061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4342" name="Picture 6" descr="Image result for small cafe exterio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4288" y="2498602"/>
            <a:ext cx="1657028" cy="136244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4344" name="Picture 8" descr="Image result for small cafe egypt"/>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9658" t="15866" r="1745" b="9568"/>
          <a:stretch/>
        </p:blipFill>
        <p:spPr bwMode="auto">
          <a:xfrm>
            <a:off x="7164288" y="4000137"/>
            <a:ext cx="1632706" cy="130107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4346" name="Picture 10" descr="Image result for small cafe egypt"/>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6151" t="7633" r="7471" b="4924"/>
          <a:stretch/>
        </p:blipFill>
        <p:spPr bwMode="auto">
          <a:xfrm>
            <a:off x="7164288" y="5494927"/>
            <a:ext cx="1632706" cy="1102425"/>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6225713"/>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647700"/>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900" dirty="0" smtClean="0">
                <a:solidFill>
                  <a:schemeClr val="accent5">
                    <a:lumMod val="50000"/>
                  </a:schemeClr>
                </a:solidFill>
              </a:rPr>
              <a:t>Kaye </a:t>
            </a:r>
            <a:r>
              <a:rPr lang="en-US" sz="1900" dirty="0">
                <a:solidFill>
                  <a:schemeClr val="accent5">
                    <a:lumMod val="50000"/>
                  </a:schemeClr>
                </a:solidFill>
              </a:rPr>
              <a:t>has thought about putting one of her two cafes on the market (to sell) but the economic climate deters possible buyers. She has decided to take a gamble by investing in a web site to bring her catering skills to a wider market - not an international one of course, although it is possible to sell food to overseas markets. </a:t>
            </a:r>
            <a:endParaRPr lang="en-US" sz="1900" dirty="0" smtClean="0">
              <a:solidFill>
                <a:schemeClr val="accent5">
                  <a:lumMod val="50000"/>
                </a:schemeClr>
              </a:solidFill>
            </a:endParaRPr>
          </a:p>
          <a:p>
            <a:pPr marL="360363" indent="-360363">
              <a:buClr>
                <a:schemeClr val="accent6">
                  <a:lumMod val="50000"/>
                </a:schemeClr>
              </a:buClr>
              <a:buFont typeface="Wingdings 3" panose="05040102010807070707" pitchFamily="18" charset="2"/>
              <a:buChar char=""/>
            </a:pPr>
            <a:r>
              <a:rPr lang="en-US" sz="1900" dirty="0" smtClean="0">
                <a:solidFill>
                  <a:schemeClr val="accent5">
                    <a:lumMod val="50000"/>
                  </a:schemeClr>
                </a:solidFill>
              </a:rPr>
              <a:t>Kaye </a:t>
            </a:r>
            <a:r>
              <a:rPr lang="en-US" sz="1900" dirty="0">
                <a:solidFill>
                  <a:schemeClr val="accent5">
                    <a:lumMod val="50000"/>
                  </a:schemeClr>
                </a:solidFill>
              </a:rPr>
              <a:t>hopes to attract firms and families throughout East Yorkshire who may need catering for functions, varying from funerals to fundraising, and from parties to presentations. She has employed a web designer and is exploring ways of getting early hits on browsing sites. Kaye has spare capacity in her production facilities and can cope with extra demand.</a:t>
            </a:r>
          </a:p>
          <a:p>
            <a:pPr>
              <a:buClr>
                <a:schemeClr val="accent6">
                  <a:lumMod val="50000"/>
                </a:schemeClr>
              </a:buClr>
            </a:pPr>
            <a:r>
              <a:rPr lang="en-US" sz="1900" b="1" dirty="0">
                <a:solidFill>
                  <a:srgbClr val="FF0000"/>
                </a:solidFill>
              </a:rPr>
              <a:t>Questions</a:t>
            </a:r>
          </a:p>
          <a:p>
            <a:pPr marL="360363" indent="-360363">
              <a:buClr>
                <a:schemeClr val="accent6">
                  <a:lumMod val="50000"/>
                </a:schemeClr>
              </a:buClr>
              <a:buFont typeface="+mj-lt"/>
              <a:buAutoNum type="arabicPeriod"/>
            </a:pPr>
            <a:r>
              <a:rPr lang="en-US" sz="1900" dirty="0" smtClean="0">
                <a:solidFill>
                  <a:srgbClr val="FF0000"/>
                </a:solidFill>
              </a:rPr>
              <a:t>If </a:t>
            </a:r>
            <a:r>
              <a:rPr lang="en-US" sz="1900" dirty="0">
                <a:solidFill>
                  <a:srgbClr val="FF0000"/>
                </a:solidFill>
              </a:rPr>
              <a:t>Kaye cut her prices, how would her business be affected?</a:t>
            </a:r>
          </a:p>
          <a:p>
            <a:pPr marL="360363" indent="-360363">
              <a:buClr>
                <a:schemeClr val="accent6">
                  <a:lumMod val="50000"/>
                </a:schemeClr>
              </a:buClr>
              <a:buFont typeface="+mj-lt"/>
              <a:buAutoNum type="arabicPeriod"/>
            </a:pPr>
            <a:r>
              <a:rPr lang="en-US" sz="1900" dirty="0" smtClean="0">
                <a:solidFill>
                  <a:srgbClr val="FF0000"/>
                </a:solidFill>
              </a:rPr>
              <a:t>When </a:t>
            </a:r>
            <a:r>
              <a:rPr lang="en-US" sz="1900" dirty="0">
                <a:solidFill>
                  <a:srgbClr val="FF0000"/>
                </a:solidFill>
              </a:rPr>
              <a:t>Kaye introduces her web site she will need to prepare a sales forecast for the year. What difficulties may she face in preparing this forecast?</a:t>
            </a:r>
          </a:p>
          <a:p>
            <a:pPr marL="360363" indent="-360363">
              <a:buClr>
                <a:schemeClr val="accent6">
                  <a:lumMod val="50000"/>
                </a:schemeClr>
              </a:buClr>
              <a:buFont typeface="+mj-lt"/>
              <a:buAutoNum type="arabicPeriod"/>
            </a:pPr>
            <a:r>
              <a:rPr lang="en-US" sz="1900" dirty="0" smtClean="0">
                <a:solidFill>
                  <a:srgbClr val="FF0000"/>
                </a:solidFill>
              </a:rPr>
              <a:t>How </a:t>
            </a:r>
            <a:r>
              <a:rPr lang="en-US" sz="1900" dirty="0">
                <a:solidFill>
                  <a:srgbClr val="FF0000"/>
                </a:solidFill>
              </a:rPr>
              <a:t>could having a web site create a way to increase potential sales?</a:t>
            </a:r>
          </a:p>
          <a:p>
            <a:pPr marL="360363" indent="-360363">
              <a:buClr>
                <a:schemeClr val="accent6">
                  <a:lumMod val="50000"/>
                </a:schemeClr>
              </a:buClr>
              <a:buFont typeface="+mj-lt"/>
              <a:buAutoNum type="arabicPeriod"/>
            </a:pPr>
            <a:r>
              <a:rPr lang="en-US" sz="1900" dirty="0" smtClean="0">
                <a:solidFill>
                  <a:srgbClr val="FF0000"/>
                </a:solidFill>
              </a:rPr>
              <a:t>What </a:t>
            </a:r>
            <a:r>
              <a:rPr lang="en-US" sz="1900" dirty="0">
                <a:solidFill>
                  <a:srgbClr val="FF0000"/>
                </a:solidFill>
              </a:rPr>
              <a:t>other strategies would you advise Kaye to try in order to increase her sales?</a:t>
            </a:r>
          </a:p>
          <a:p>
            <a:pPr marL="360363" indent="-360363">
              <a:buClr>
                <a:schemeClr val="accent6">
                  <a:lumMod val="50000"/>
                </a:schemeClr>
              </a:buClr>
              <a:buFont typeface="+mj-lt"/>
              <a:buAutoNum type="arabicPeriod"/>
            </a:pPr>
            <a:r>
              <a:rPr lang="en-US" sz="1900" dirty="0" smtClean="0">
                <a:solidFill>
                  <a:srgbClr val="FF0000"/>
                </a:solidFill>
              </a:rPr>
              <a:t>How </a:t>
            </a:r>
            <a:r>
              <a:rPr lang="en-US" sz="1900" dirty="0">
                <a:solidFill>
                  <a:srgbClr val="FF0000"/>
                </a:solidFill>
              </a:rPr>
              <a:t>much of a risk is Kaye taking?</a:t>
            </a:r>
          </a:p>
        </p:txBody>
      </p:sp>
      <p:sp>
        <p:nvSpPr>
          <p:cNvPr id="6" name="Title 1"/>
          <p:cNvSpPr>
            <a:spLocks noGrp="1"/>
          </p:cNvSpPr>
          <p:nvPr>
            <p:ph type="title"/>
          </p:nvPr>
        </p:nvSpPr>
        <p:spPr>
          <a:xfrm>
            <a:off x="35496" y="72008"/>
            <a:ext cx="7704856" cy="548680"/>
          </a:xfrm>
        </p:spPr>
        <p:txBody>
          <a:bodyPr>
            <a:noAutofit/>
          </a:bodyPr>
          <a:lstStyle/>
          <a:p>
            <a:r>
              <a:rPr lang="en-GB" dirty="0" smtClean="0"/>
              <a:t>12.1 </a:t>
            </a:r>
            <a:r>
              <a:rPr lang="en-GB" dirty="0"/>
              <a:t>– </a:t>
            </a:r>
            <a:r>
              <a:rPr lang="en-GB" dirty="0" smtClean="0"/>
              <a:t>Risks and Forecasting</a:t>
            </a:r>
            <a:endParaRPr lang="en-GB" sz="40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62</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59918626"/>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dcmitype/"/>
    <ds:schemaRef ds:uri="http://purl.org/dc/elements/1.1/"/>
    <ds:schemaRef ds:uri="http://purl.org/dc/terms/"/>
    <ds:schemaRef ds:uri="http://schemas.microsoft.com/office/2006/metadata/properties"/>
    <ds:schemaRef ds:uri="http://schemas.openxmlformats.org/package/2006/metadata/core-properties"/>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62910</TotalTime>
  <Words>6999</Words>
  <Application>Microsoft Office PowerPoint</Application>
  <PresentationFormat>On-screen Show (4:3)</PresentationFormat>
  <Paragraphs>702</Paragraphs>
  <Slides>43</Slides>
  <Notes>43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43</vt:i4>
      </vt:variant>
    </vt:vector>
  </HeadingPairs>
  <TitlesOfParts>
    <vt:vector size="53" baseType="lpstr">
      <vt:lpstr>Arial Unicode MS</vt:lpstr>
      <vt:lpstr>Arial</vt:lpstr>
      <vt:lpstr>Calibri</vt:lpstr>
      <vt:lpstr>Lucida Sans Unicode</vt:lpstr>
      <vt:lpstr>Segoe UI</vt:lpstr>
      <vt:lpstr>Verdana</vt:lpstr>
      <vt:lpstr>Wingdings</vt:lpstr>
      <vt:lpstr>Wingdings 2</vt:lpstr>
      <vt:lpstr>Wingdings 3</vt:lpstr>
      <vt:lpstr>Enderoth</vt:lpstr>
      <vt:lpstr>PowerPoint Presentation</vt:lpstr>
      <vt:lpstr>1 – New Business Ideas - Expectations</vt:lpstr>
      <vt:lpstr>1 – New Business Ideas - Weighing</vt:lpstr>
      <vt:lpstr>1 – Answering Exam-Style Questions</vt:lpstr>
      <vt:lpstr>1 – Answering Exam-Style Questions</vt:lpstr>
      <vt:lpstr>1 – Answering Exam-Style Questions</vt:lpstr>
      <vt:lpstr>1 – Answering Exam-Style Questions</vt:lpstr>
      <vt:lpstr>12.1 – Risks and Forecasting</vt:lpstr>
      <vt:lpstr>12.1 – Risks and Forecasting</vt:lpstr>
      <vt:lpstr>12.1 – Risks and Forecasting</vt:lpstr>
      <vt:lpstr>12.1 – Risks and Forecasting</vt:lpstr>
      <vt:lpstr>12.1 – Risks and Forecasting</vt:lpstr>
      <vt:lpstr>12.2 – Predicting Future Sales Levels</vt:lpstr>
      <vt:lpstr>12.2 – Predicting Future Sales Levels – External Influences</vt:lpstr>
      <vt:lpstr>12.2 – Predicting Future Sales Levels – Recession</vt:lpstr>
      <vt:lpstr>12.2 – Predicting Future Sales Levels – Recession</vt:lpstr>
      <vt:lpstr>12.3 – Cash Flow Forecasting</vt:lpstr>
      <vt:lpstr>12.3 – Cash Flow Forecasting</vt:lpstr>
      <vt:lpstr>12.3 – Cash Flow Forecasting</vt:lpstr>
      <vt:lpstr>12.3 – Cash Flow Forecasting</vt:lpstr>
      <vt:lpstr>12.3 – Cash Flow Forecasting</vt:lpstr>
      <vt:lpstr>12.3 – Cash Flow Forecasting – Using Them</vt:lpstr>
      <vt:lpstr>12.3 – Cash Flow Forecasting – Using Them</vt:lpstr>
      <vt:lpstr>12 – Exam Questions – January 2014</vt:lpstr>
      <vt:lpstr>12 – Exam Questions – January 2014</vt:lpstr>
      <vt:lpstr>12 – Exam Questions – January 2014</vt:lpstr>
      <vt:lpstr>12 – Exam Questions – January 2014</vt:lpstr>
      <vt:lpstr>12 – Exam Questions – January 2014</vt:lpstr>
      <vt:lpstr>12 – Exam Questions – January 2014</vt:lpstr>
      <vt:lpstr>12 – Exam Questions – June 2014</vt:lpstr>
      <vt:lpstr>12 – Exam Questions – June 2014</vt:lpstr>
      <vt:lpstr>12 – Exam Questions – June 2014</vt:lpstr>
      <vt:lpstr>12 – Exam Questions – June 2014</vt:lpstr>
      <vt:lpstr>12 – Exam Questions – June 2015</vt:lpstr>
      <vt:lpstr>12 – Exam Questions – June 2015</vt:lpstr>
      <vt:lpstr>12 – Exam Questions – June 2015</vt:lpstr>
      <vt:lpstr>12 – Exam Questions – June 2015</vt:lpstr>
      <vt:lpstr>12 – Exam Questions – June 2015</vt:lpstr>
      <vt:lpstr>12 – Exam Questions – January 2016</vt:lpstr>
      <vt:lpstr>12 – Exam Questions – January 2016</vt:lpstr>
      <vt:lpstr>12 – Exam Questions – January 2016</vt:lpstr>
      <vt:lpstr>12 – Exam Questions – January 2016</vt:lpstr>
      <vt:lpstr>12 – Exam Questions – January 2016</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12 – Forecasting Sales and Cash Flows</dc:title>
  <dc:subject>eBusiness</dc:subject>
  <dc:creator>Enderoth</dc:creator>
  <cp:lastModifiedBy>Stephen Rafferty</cp:lastModifiedBy>
  <cp:revision>2160</cp:revision>
  <cp:lastPrinted>2014-01-22T18:25:48Z</cp:lastPrinted>
  <dcterms:created xsi:type="dcterms:W3CDTF">2008-03-12T11:01:44Z</dcterms:created>
  <dcterms:modified xsi:type="dcterms:W3CDTF">2018-08-02T18:03:41Z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